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31"/>
  </p:notesMasterIdLst>
  <p:handoutMasterIdLst>
    <p:handoutMasterId r:id="rId32"/>
  </p:handoutMasterIdLst>
  <p:sldIdLst>
    <p:sldId id="325" r:id="rId5"/>
    <p:sldId id="333" r:id="rId6"/>
    <p:sldId id="320" r:id="rId7"/>
    <p:sldId id="318" r:id="rId8"/>
    <p:sldId id="261" r:id="rId9"/>
    <p:sldId id="322" r:id="rId10"/>
    <p:sldId id="262" r:id="rId11"/>
    <p:sldId id="332" r:id="rId12"/>
    <p:sldId id="328" r:id="rId13"/>
    <p:sldId id="329" r:id="rId14"/>
    <p:sldId id="330" r:id="rId15"/>
    <p:sldId id="331" r:id="rId16"/>
    <p:sldId id="315" r:id="rId17"/>
    <p:sldId id="316" r:id="rId18"/>
    <p:sldId id="324" r:id="rId19"/>
    <p:sldId id="323" r:id="rId20"/>
    <p:sldId id="314" r:id="rId21"/>
    <p:sldId id="306" r:id="rId22"/>
    <p:sldId id="317" r:id="rId23"/>
    <p:sldId id="341" r:id="rId24"/>
    <p:sldId id="279" r:id="rId25"/>
    <p:sldId id="327" r:id="rId26"/>
    <p:sldId id="338" r:id="rId27"/>
    <p:sldId id="339" r:id="rId28"/>
    <p:sldId id="300" r:id="rId29"/>
    <p:sldId id="336" r:id="rId30"/>
  </p:sldIdLst>
  <p:sldSz cx="12192000" cy="6858000"/>
  <p:notesSz cx="9928225" cy="6797675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5034" autoAdjust="0"/>
  </p:normalViewPr>
  <p:slideViewPr>
    <p:cSldViewPr>
      <p:cViewPr varScale="1">
        <p:scale>
          <a:sx n="67" d="100"/>
          <a:sy n="67" d="100"/>
        </p:scale>
        <p:origin x="620" y="32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698" y="-809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E897B8-72E6-4666-994A-F7B89199C8A8}" type="datetime1">
              <a:rPr lang="ru-RU" smtClean="0">
                <a:latin typeface="Calibri" panose="020F0502020204030204" pitchFamily="34" charset="0"/>
              </a:rPr>
              <a:t>08.06.2021</a:t>
            </a:fld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698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ru-RU" smtClean="0">
                <a:latin typeface="Calibri" panose="020F0502020204030204" pitchFamily="34" charset="0"/>
              </a:rPr>
              <a:t>‹#›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363A162-7406-4C22-9783-DA5D5D682FCC}" type="datetime1">
              <a:rPr lang="ru-RU" noProof="0" smtClean="0"/>
              <a:t>08.06.2021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5623698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AE5FABD-26C8-4F74-B1E3-45BC91BC9D7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6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2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7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9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4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61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31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7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01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9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0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5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4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5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5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00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ине-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анже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Роз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ветло-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Участок_синего_треугольника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_белая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6" name="Номер слайда 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горизонталь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заголовок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Номер слайда 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омер слайда 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овинное изображение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Номер слайда 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несколько изображений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целиком с верхней полос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Номер слайда 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Номер слайда 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6" name="Текст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6" name="Текст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757130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757130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Рисунок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7" name="Номер слайда 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Рисунок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Объект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Номер слайда 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значок, содержимое,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значок, содержимое,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2340"/>
            <a:ext cx="3810000" cy="42738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5675"/>
            <a:ext cx="3810000" cy="42738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Объект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79011"/>
            <a:ext cx="3810000" cy="42738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участок заголовка, значок, содержимое,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Объект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участок заголовка,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исунок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1</a:t>
            </a:r>
          </a:p>
        </p:txBody>
      </p:sp>
      <p:sp>
        <p:nvSpPr>
          <p:cNvPr id="30" name="Рисунок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2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3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 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исунок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Рисунок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Рисунок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Рисунок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Рисунок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2" name="Рисунок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3" name="Рисунок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7" name="Текст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8" name="Текст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_Темно-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исунок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1" name="Рисунок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3" name="Текст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4" name="Рисунок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7" name="Рисунок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8" name="Текст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ковой участок заголовка,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 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пись изображения, синий_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1" spc="200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пись изображения, оранжевый_объек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1" spc="200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95600" y="1257805"/>
            <a:ext cx="10265455" cy="4413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2383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95600" y="1822309"/>
            <a:ext cx="10265455" cy="230786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26758" y="4272492"/>
            <a:ext cx="1737815" cy="4572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26483" y="4713622"/>
            <a:ext cx="1737814" cy="13693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131983" y="4272492"/>
            <a:ext cx="1737813" cy="4572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131708" y="4713622"/>
            <a:ext cx="1737813" cy="13693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237206" y="4272492"/>
            <a:ext cx="1737813" cy="4572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236932" y="4713622"/>
            <a:ext cx="1737813" cy="13693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342430" y="4272492"/>
            <a:ext cx="1737813" cy="4572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342155" y="4713622"/>
            <a:ext cx="1737813" cy="13693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447654" y="4272492"/>
            <a:ext cx="1737814" cy="4572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9447380" y="4713622"/>
            <a:ext cx="1737813" cy="13693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995600" y="1257805"/>
            <a:ext cx="10265455" cy="4413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8387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4" name="Номер слайда 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-выдел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  <p:sldLayoutId id="2147484013" r:id="rId57"/>
    <p:sldLayoutId id="2147484014" r:id="rId5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0.jpe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дание, внешний, небо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359D28B8-64DB-4409-A107-9F6CD5867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9" b="-2"/>
          <a:stretch/>
        </p:blipFill>
        <p:spPr>
          <a:xfrm>
            <a:off x="5334001" y="112976"/>
            <a:ext cx="6858000" cy="6745024"/>
          </a:xfrm>
          <a:prstGeom prst="rect">
            <a:avLst/>
          </a:prstGeom>
          <a:noFill/>
        </p:spPr>
      </p:pic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1472313B-D100-47D2-8667-D2AD575164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238089" y="208890"/>
            <a:ext cx="6745024" cy="655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8" name="Slide Number Placeholder 2">
            <a:extLst>
              <a:ext uri="{FF2B5EF4-FFF2-40B4-BE49-F238E27FC236}">
                <a16:creationId xmlns:a16="http://schemas.microsoft.com/office/drawing/2014/main" id="{ECF9B90F-96CF-44AC-A139-25121513C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smtClean="0"/>
              <a:pPr>
                <a:spcAft>
                  <a:spcPts val="600"/>
                </a:spcAft>
              </a:pPr>
              <a:t>1</a:t>
            </a:fld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950000A-03C0-4B0A-9EB3-E06B994AA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2" y="9943794"/>
            <a:ext cx="1990740" cy="2569048"/>
          </a:xfrm>
          <a:prstGeom prst="rect">
            <a:avLst/>
          </a:prstGeom>
          <a:solidFill>
            <a:srgbClr val="0070C0"/>
          </a:solidFill>
          <a:ln w="104775">
            <a:solidFill>
              <a:schemeClr val="accent5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F21C13-A7BC-4B46-8299-61F052CE5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" y="304373"/>
            <a:ext cx="5850503" cy="1180631"/>
          </a:xfrm>
          <a:prstGeom prst="rect">
            <a:avLst/>
          </a:prstGeom>
        </p:spPr>
      </p:pic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C2EC334A-FA62-42F1-B871-B149B11F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5" y="1809907"/>
            <a:ext cx="5215835" cy="691602"/>
          </a:xfrm>
        </p:spPr>
        <p:txBody>
          <a:bodyPr rtlCol="0" anchor="t"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«казахстан-2050»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E46A0-2535-4FA2-99B3-70FE9F2742B5}"/>
              </a:ext>
            </a:extLst>
          </p:cNvPr>
          <p:cNvSpPr txBox="1"/>
          <p:nvPr/>
        </p:nvSpPr>
        <p:spPr>
          <a:xfrm>
            <a:off x="-420541" y="2757654"/>
            <a:ext cx="6367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34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ISO/IEC 17020-2013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18034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соответствия» требования к работе различных типов органов, проводящих инспекций </a:t>
            </a:r>
            <a:endParaRPr lang="LID4096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F433E977-2D15-4E55-860B-138ACF66741C}"/>
              </a:ext>
            </a:extLst>
          </p:cNvPr>
          <p:cNvSpPr txBox="1">
            <a:spLocks/>
          </p:cNvSpPr>
          <p:nvPr/>
        </p:nvSpPr>
        <p:spPr>
          <a:xfrm>
            <a:off x="16069" y="4377397"/>
            <a:ext cx="5616622" cy="691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компаний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 «Baltic Control Kazakhstan»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EDDF5671-19E0-41DF-AB59-ED2101F91EB7}"/>
              </a:ext>
            </a:extLst>
          </p:cNvPr>
          <p:cNvCxnSpPr>
            <a:cxnSpLocks/>
          </p:cNvCxnSpPr>
          <p:nvPr/>
        </p:nvCxnSpPr>
        <p:spPr>
          <a:xfrm>
            <a:off x="2538100" y="2200674"/>
            <a:ext cx="0" cy="44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B228EC5-849F-4B7A-8E68-B1758CAD964E}"/>
              </a:ext>
            </a:extLst>
          </p:cNvPr>
          <p:cNvCxnSpPr>
            <a:cxnSpLocks/>
          </p:cNvCxnSpPr>
          <p:nvPr/>
        </p:nvCxnSpPr>
        <p:spPr>
          <a:xfrm>
            <a:off x="2538100" y="3861048"/>
            <a:ext cx="0" cy="44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5">
            <a:extLst>
              <a:ext uri="{FF2B5EF4-FFF2-40B4-BE49-F238E27FC236}">
                <a16:creationId xmlns:a16="http://schemas.microsoft.com/office/drawing/2014/main" id="{70C4DDC1-F965-4E56-85F6-3F344199E305}"/>
              </a:ext>
            </a:extLst>
          </p:cNvPr>
          <p:cNvSpPr txBox="1">
            <a:spLocks/>
          </p:cNvSpPr>
          <p:nvPr/>
        </p:nvSpPr>
        <p:spPr>
          <a:xfrm>
            <a:off x="-133276" y="5702455"/>
            <a:ext cx="5616622" cy="691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 устойчивого развития (17)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AFE42D4-8119-4CD7-8B39-6647AEBBE4F9}"/>
              </a:ext>
            </a:extLst>
          </p:cNvPr>
          <p:cNvCxnSpPr>
            <a:cxnSpLocks/>
          </p:cNvCxnSpPr>
          <p:nvPr/>
        </p:nvCxnSpPr>
        <p:spPr>
          <a:xfrm>
            <a:off x="2538100" y="5068999"/>
            <a:ext cx="0" cy="44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5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9392F536-4228-4D07-BFAA-BBF115B3CFCB}"/>
              </a:ext>
            </a:extLst>
          </p:cNvPr>
          <p:cNvSpPr txBox="1"/>
          <p:nvPr/>
        </p:nvSpPr>
        <p:spPr>
          <a:xfrm>
            <a:off x="541020" y="291173"/>
            <a:ext cx="11650980" cy="707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ТОО «</a:t>
            </a:r>
            <a:r>
              <a:rPr lang="en-US" altLang="zh-CN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ALTIC CONTROL KAZAKHSTAN» в г. Петропавловск </a:t>
            </a:r>
            <a:endParaRPr lang="ru-RU" sz="2300" b="1" kern="1200" cap="all" spc="100" baseline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703" y="6169892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noProof="1" smtClean="0"/>
              <a:pPr>
                <a:spcAft>
                  <a:spcPts val="600"/>
                </a:spcAft>
              </a:pPr>
              <a:t>10</a:t>
            </a:fld>
            <a:endParaRPr lang="ru-RU" noProof="1"/>
          </a:p>
        </p:txBody>
      </p:sp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8975" y="6544596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D86D7-7308-420C-BD6F-8A5BBA4F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980728"/>
            <a:ext cx="4677588" cy="54673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BF2ECD-EC18-4FF0-8921-AD256D150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896" y="980728"/>
            <a:ext cx="5924712" cy="54673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548843-A5EB-4925-ABF2-90EF9E173518}"/>
              </a:ext>
            </a:extLst>
          </p:cNvPr>
          <p:cNvSpPr txBox="1">
            <a:spLocks/>
          </p:cNvSpPr>
          <p:nvPr/>
        </p:nvSpPr>
        <p:spPr>
          <a:xfrm>
            <a:off x="139679" y="6055031"/>
            <a:ext cx="5438452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хорошее здоровье и благополучие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35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9392F536-4228-4D07-BFAA-BBF115B3CFCB}"/>
              </a:ext>
            </a:extLst>
          </p:cNvPr>
          <p:cNvSpPr txBox="1"/>
          <p:nvPr/>
        </p:nvSpPr>
        <p:spPr>
          <a:xfrm>
            <a:off x="426378" y="548597"/>
            <a:ext cx="11109960" cy="7078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ТОО «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ALTIC CONTROL KAZAKHSTAN» в г. Актау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kern="1200" cap="all" spc="100" baseline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703" y="6169892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noProof="1" smtClean="0"/>
              <a:pPr>
                <a:spcAft>
                  <a:spcPts val="600"/>
                </a:spcAft>
              </a:pPr>
              <a:t>11</a:t>
            </a:fld>
            <a:endParaRPr lang="ru-RU" noProof="1"/>
          </a:p>
        </p:txBody>
      </p:sp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8975" y="6544596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D8A7A8-D6C7-4757-BBBA-2E5FE3211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131" y="1612801"/>
            <a:ext cx="5709652" cy="3816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D862A8-3DCA-4FCA-97A7-37488F98A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3" y="1612801"/>
            <a:ext cx="5122932" cy="38169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125799-FBA9-4C88-82A6-11C036E92C86}"/>
              </a:ext>
            </a:extLst>
          </p:cNvPr>
          <p:cNvSpPr txBox="1">
            <a:spLocks/>
          </p:cNvSpPr>
          <p:nvPr/>
        </p:nvSpPr>
        <p:spPr>
          <a:xfrm>
            <a:off x="-168696" y="5404123"/>
            <a:ext cx="5438452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хорошее здоровье и благополучие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87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9392F536-4228-4D07-BFAA-BBF115B3CFCB}"/>
              </a:ext>
            </a:extLst>
          </p:cNvPr>
          <p:cNvSpPr txBox="1"/>
          <p:nvPr/>
        </p:nvSpPr>
        <p:spPr>
          <a:xfrm>
            <a:off x="541020" y="332656"/>
            <a:ext cx="11531644" cy="7078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ТОО «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ALTIC CONTROL KAZAKHSTAN» в г. Костанай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kern="1200" cap="all" spc="100" baseline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703" y="6169892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noProof="1" smtClean="0"/>
              <a:pPr>
                <a:spcAft>
                  <a:spcPts val="600"/>
                </a:spcAft>
              </a:pPr>
              <a:t>12</a:t>
            </a:fld>
            <a:endParaRPr lang="ru-RU" noProof="1"/>
          </a:p>
        </p:txBody>
      </p:sp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8975" y="6544596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B8CED9-F553-4EAB-92E2-6B073686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358" y="1052342"/>
            <a:ext cx="5088210" cy="54456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05C074-954F-4523-B202-834C728BF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034440"/>
            <a:ext cx="4680520" cy="54753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ADEEF1-D6A4-4BFC-BE8D-6E30A05CFF9E}"/>
              </a:ext>
            </a:extLst>
          </p:cNvPr>
          <p:cNvSpPr txBox="1">
            <a:spLocks/>
          </p:cNvSpPr>
          <p:nvPr/>
        </p:nvSpPr>
        <p:spPr>
          <a:xfrm>
            <a:off x="-528736" y="322348"/>
            <a:ext cx="5438452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хорошее здоровье и благополучие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6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9392F536-4228-4D07-BFAA-BBF115B3CFCB}"/>
              </a:ext>
            </a:extLst>
          </p:cNvPr>
          <p:cNvSpPr txBox="1"/>
          <p:nvPr/>
        </p:nvSpPr>
        <p:spPr>
          <a:xfrm>
            <a:off x="525264" y="3485145"/>
            <a:ext cx="11109960" cy="707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4000" b="1" kern="1200" cap="all" spc="100" baseline="0" dirty="0" err="1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Collateral</a:t>
            </a:r>
            <a:r>
              <a:rPr lang="ru-RU" sz="4000" b="1" kern="1200" cap="all" spc="100" baseline="0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sz="4000" b="1" kern="1200" cap="all" spc="100" baseline="0" dirty="0" err="1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Management</a:t>
            </a:r>
            <a:r>
              <a:rPr lang="ru-RU" sz="4000" b="1" kern="1200" cap="all" spc="100" baseline="0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sz="4000" b="1" kern="1200" cap="all" spc="100" baseline="0" dirty="0" err="1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International</a:t>
            </a:r>
            <a:r>
              <a:rPr lang="ru-RU" sz="4000" b="1" kern="1200" cap="all" spc="100" baseline="0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 LTD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0A814-FFD9-4B64-A2AF-EEE660AA8D54}"/>
              </a:ext>
            </a:extLst>
          </p:cNvPr>
          <p:cNvSpPr txBox="1"/>
          <p:nvPr/>
        </p:nvSpPr>
        <p:spPr>
          <a:xfrm>
            <a:off x="414249" y="4248030"/>
            <a:ext cx="7488832" cy="249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Calibri" panose="020F0502020204030204" pitchFamily="34" charset="0"/>
              </a:rPr>
              <a:t>Испытания зерна и продуктов его переработки на безопасность продукции, согласно </a:t>
            </a:r>
            <a:r>
              <a:rPr lang="kk-KZ" sz="1400" dirty="0">
                <a:effectLst/>
                <a:latin typeface="Calibri" panose="020F0502020204030204" pitchFamily="34" charset="0"/>
              </a:rPr>
              <a:t>с</a:t>
            </a:r>
            <a:r>
              <a:rPr lang="kk-KZ" sz="1400" dirty="0">
                <a:latin typeface="Calibri" panose="020F0502020204030204" pitchFamily="34" charset="0"/>
              </a:rPr>
              <a:t>тандартам</a:t>
            </a:r>
            <a:r>
              <a:rPr lang="ru-RU" sz="1400" dirty="0">
                <a:effectLst/>
                <a:latin typeface="Calibri" panose="020F0502020204030204" pitchFamily="34" charset="0"/>
              </a:rPr>
              <a:t>, с выдачей декларации соответствия и сертификата соответствия;</a:t>
            </a:r>
          </a:p>
          <a:p>
            <a:pPr indent="-228600" defTabSz="914400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Calibri" panose="020F0502020204030204" pitchFamily="34" charset="0"/>
              </a:rPr>
              <a:t>Оценка соответствия зерна и продуктов его переработки с выдачей сертификата качества; </a:t>
            </a:r>
          </a:p>
          <a:p>
            <a:pPr indent="-228600" defTabSz="914400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Calibri" panose="020F0502020204030204" pitchFamily="34" charset="0"/>
              </a:rPr>
              <a:t>Экспертиза качества зерна и продуктов его переработки с выдачей паспорта качества, сертификата здоровья</a:t>
            </a:r>
          </a:p>
          <a:p>
            <a:pPr indent="-228600" defTabSz="914400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Calibri" panose="020F0502020204030204" pitchFamily="34" charset="0"/>
              </a:rPr>
              <a:t> Определение посевных качеств семян всех видов сельскохозяйственных растений;</a:t>
            </a:r>
          </a:p>
          <a:p>
            <a:pPr indent="-228600" defTabSz="914400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Calibri" panose="020F05020202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Calibri" panose="020F05020202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B85DA7E-AF32-437D-AD90-5080C28D0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21" b="20754"/>
          <a:stretch/>
        </p:blipFill>
        <p:spPr>
          <a:xfrm>
            <a:off x="20" y="112976"/>
            <a:ext cx="12191979" cy="3460040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68620A-B4E2-4321-8D2C-DD14C497F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r="-1" b="-1"/>
          <a:stretch/>
        </p:blipFill>
        <p:spPr>
          <a:xfrm>
            <a:off x="8341854" y="4617492"/>
            <a:ext cx="3316745" cy="971748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703" y="6169892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noProof="1" smtClean="0"/>
              <a:pPr>
                <a:spcAft>
                  <a:spcPts val="600"/>
                </a:spcAft>
              </a:pPr>
              <a:t>13</a:t>
            </a:fld>
            <a:endParaRPr lang="ru-RU" noProof="1"/>
          </a:p>
        </p:txBody>
      </p:sp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8975" y="6544596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0D90EF-DB84-4D49-AB5C-373DB4A0CD0D}"/>
              </a:ext>
            </a:extLst>
          </p:cNvPr>
          <p:cNvSpPr txBox="1">
            <a:spLocks/>
          </p:cNvSpPr>
          <p:nvPr/>
        </p:nvSpPr>
        <p:spPr>
          <a:xfrm>
            <a:off x="161780" y="5668494"/>
            <a:ext cx="5438452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хорошее здоровье и благополучие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1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E03E6-E240-4BEE-A26B-575EA4B58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smtClean="0"/>
              <a:pPr>
                <a:spcAft>
                  <a:spcPts val="600"/>
                </a:spcAft>
              </a:pPr>
              <a:t>14</a:t>
            </a:fld>
            <a:endParaRPr lang="ru-RU"/>
          </a:p>
        </p:txBody>
      </p:sp>
      <p:pic>
        <p:nvPicPr>
          <p:cNvPr id="16" name="Рисунок 15" descr="Изображение выглядит как стена, внутренний, прилавок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DC740FE6-0C40-4F82-9799-AAC7901CF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9" b="-2"/>
          <a:stretch/>
        </p:blipFill>
        <p:spPr>
          <a:xfrm>
            <a:off x="1127448" y="1688190"/>
            <a:ext cx="3657599" cy="2762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Изображение выглядит как внутренний, пол, стена, кухня&#10;&#10;Автоматически созданное описание">
            <a:extLst>
              <a:ext uri="{FF2B5EF4-FFF2-40B4-BE49-F238E27FC236}">
                <a16:creationId xmlns:a16="http://schemas.microsoft.com/office/drawing/2014/main" id="{2D5395C2-5A72-4A89-AD74-94F305B18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" r="-2" b="-2"/>
          <a:stretch/>
        </p:blipFill>
        <p:spPr>
          <a:xfrm>
            <a:off x="4267200" y="2057401"/>
            <a:ext cx="3657599" cy="2762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3D45205-B2D3-4E96-85C6-97A7B00C5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9" r="29025" b="-2"/>
          <a:stretch/>
        </p:blipFill>
        <p:spPr>
          <a:xfrm>
            <a:off x="8001000" y="2057401"/>
            <a:ext cx="3657599" cy="2762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C67C9C-5767-4293-86FE-CDF19F0E22A3}"/>
              </a:ext>
            </a:extLst>
          </p:cNvPr>
          <p:cNvSpPr txBox="1"/>
          <p:nvPr/>
        </p:nvSpPr>
        <p:spPr>
          <a:xfrm>
            <a:off x="533401" y="5431790"/>
            <a:ext cx="3657599" cy="13194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  всего 497 пестицидов, в том числе: родентициды – 3, регуляторы роста насекомых – 6, регуляторы роста растений – 8, фунгициды – 120, гербициды – 162, инсектициды</a:t>
            </a:r>
            <a:endParaRPr lang="ru-RU" sz="14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AD690C-2580-4358-B44E-FA4ADF40590E}"/>
              </a:ext>
            </a:extLst>
          </p:cNvPr>
          <p:cNvSpPr txBox="1"/>
          <p:nvPr/>
        </p:nvSpPr>
        <p:spPr>
          <a:xfrm>
            <a:off x="4246253" y="5451634"/>
            <a:ext cx="3642359" cy="12539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198 на газовом хроматографе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Agilent Technologies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7890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одно квадрупольным масс-спектрометрическим детектором в виде списка действующих веществ пестицидов</a:t>
            </a:r>
            <a:endParaRPr lang="ru-RU" sz="1400" b="1" kern="1200" dirty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47207-2356-4763-8C92-7BB1C4E05A72}"/>
              </a:ext>
            </a:extLst>
          </p:cNvPr>
          <p:cNvSpPr txBox="1"/>
          <p:nvPr/>
        </p:nvSpPr>
        <p:spPr>
          <a:xfrm>
            <a:off x="279899" y="64295"/>
            <a:ext cx="6659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Collateral Management International LTD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B521E-B6F2-4898-8DC9-69103F30B82E}"/>
              </a:ext>
            </a:extLst>
          </p:cNvPr>
          <p:cNvSpPr txBox="1"/>
          <p:nvPr/>
        </p:nvSpPr>
        <p:spPr>
          <a:xfrm>
            <a:off x="0" y="836712"/>
            <a:ext cx="3657599" cy="13194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ru-RU" sz="14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ABE449-5B92-473E-9FF6-F4FAFAEAE652}"/>
              </a:ext>
            </a:extLst>
          </p:cNvPr>
          <p:cNvSpPr txBox="1">
            <a:spLocks/>
          </p:cNvSpPr>
          <p:nvPr/>
        </p:nvSpPr>
        <p:spPr>
          <a:xfrm>
            <a:off x="-168696" y="314291"/>
            <a:ext cx="5438452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хорошее здоровье и благополучие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0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2D9EB77-3854-428A-99DF-5F6FB999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15</a:t>
            </a:fld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D416F1B-2260-46A3-8712-BD1EA50EF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161" y="323839"/>
            <a:ext cx="4543534" cy="952746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rgbClr val="FF0000"/>
                </a:solidFill>
              </a:rPr>
              <a:t>ЦУР 5 «Качественное образование</a:t>
            </a:r>
            <a:r>
              <a:rPr lang="ru-RU" b="1" dirty="0"/>
              <a:t>»</a:t>
            </a:r>
          </a:p>
          <a:p>
            <a:pPr rtl="0"/>
            <a:r>
              <a:rPr lang="ru-RU" b="1" dirty="0">
                <a:solidFill>
                  <a:srgbClr val="FF0000"/>
                </a:solidFill>
              </a:rPr>
              <a:t>ЦУР 2 «Ликвидация голода»</a:t>
            </a:r>
          </a:p>
          <a:p>
            <a:pPr rtl="0"/>
            <a:r>
              <a:rPr lang="ru-RU" b="1" dirty="0">
                <a:solidFill>
                  <a:srgbClr val="FF0000"/>
                </a:solidFill>
              </a:rPr>
              <a:t>ЦУР 8 Достойная работа и экономический рост</a:t>
            </a:r>
          </a:p>
          <a:p>
            <a:pPr rtl="0"/>
            <a:r>
              <a:rPr lang="ru-RU" b="1" dirty="0">
                <a:solidFill>
                  <a:srgbClr val="FF0000"/>
                </a:solidFill>
              </a:rPr>
              <a:t>ЦУР 17 партнерство в интересах устойчивого развития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2EFCA5F8-2322-4618-9000-E296A1B576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5236" y="2798547"/>
            <a:ext cx="3171390" cy="594325"/>
          </a:xfrm>
        </p:spPr>
        <p:txBody>
          <a:bodyPr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Заведуюшие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лаборанты ПТЛ</a:t>
            </a:r>
            <a:endParaRPr lang="en-US" alt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Текст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05957" y="4196451"/>
            <a:ext cx="3086043" cy="527531"/>
          </a:xfrm>
        </p:spPr>
        <p:txBody>
          <a:bodyPr rtlCol="0"/>
          <a:lstStyle/>
          <a:p>
            <a:pPr rtl="0"/>
            <a:r>
              <a:rPr lang="ru-RU" alt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Обучение Представителей хлебоприемных предприятии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3" name="Текст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57031" y="5517612"/>
            <a:ext cx="2808312" cy="429356"/>
          </a:xfrm>
        </p:spPr>
        <p:txBody>
          <a:bodyPr rtlCol="0"/>
          <a:lstStyle/>
          <a:p>
            <a:r>
              <a:rPr lang="kk-KZ" alt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Обучение трейдеров</a:t>
            </a:r>
            <a:endParaRPr lang="en-US" sz="1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rtl="0"/>
            <a:endParaRPr lang="ru-RU" dirty="0"/>
          </a:p>
        </p:txBody>
      </p:sp>
      <p:sp>
        <p:nvSpPr>
          <p:cNvPr id="14" name="Текст 119">
            <a:extLst>
              <a:ext uri="{FF2B5EF4-FFF2-40B4-BE49-F238E27FC236}">
                <a16:creationId xmlns:a16="http://schemas.microsoft.com/office/drawing/2014/main" id="{E4C8DF3B-1E41-46C5-80F8-C3025F33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5091F19-54F3-4E1D-9761-F675FC5B35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770" y="5258841"/>
            <a:ext cx="3108959" cy="424732"/>
          </a:xfrm>
        </p:spPr>
        <p:txBody>
          <a:bodyPr/>
          <a:lstStyle/>
          <a:p>
            <a:r>
              <a:rPr lang="kk-KZ" dirty="0"/>
              <a:t>Тренинги. Обучения</a:t>
            </a:r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ADFAC-D990-490D-AA2A-0B4A4FBEED2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16602" r="16602"/>
          <a:stretch>
            <a:fillRect/>
          </a:stretch>
        </p:blipFill>
        <p:spPr>
          <a:xfrm>
            <a:off x="7358784" y="1973104"/>
            <a:ext cx="1596494" cy="1596494"/>
          </a:xfr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3A8B3E6-E686-477D-8AB3-E89AC1AD3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" y="686270"/>
            <a:ext cx="5850503" cy="11806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F019B6-B39B-41AE-9C69-65099722866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/>
          <a:srcRect l="6250" r="6250"/>
          <a:stretch>
            <a:fillRect/>
          </a:stretch>
        </p:blipFill>
        <p:spPr>
          <a:xfrm>
            <a:off x="931069" y="2400879"/>
            <a:ext cx="2372700" cy="23727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B7A464-0086-4841-8312-A33773522F3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rcRect l="9350" r="9350"/>
          <a:stretch>
            <a:fillRect/>
          </a:stretch>
        </p:blipFill>
        <p:spPr>
          <a:xfrm>
            <a:off x="5015880" y="5026187"/>
            <a:ext cx="1596495" cy="1596495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51A90A-998B-4EC0-B5AA-D7656342E4F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/>
          <a:srcRect l="16614" r="16614"/>
          <a:stretch>
            <a:fillRect/>
          </a:stretch>
        </p:blipFill>
        <p:spPr>
          <a:xfrm>
            <a:off x="6130280" y="3429000"/>
            <a:ext cx="1596495" cy="1596495"/>
          </a:xfrm>
        </p:spPr>
      </p:pic>
    </p:spTree>
    <p:extLst>
      <p:ext uri="{BB962C8B-B14F-4D97-AF65-F5344CB8AC3E}">
        <p14:creationId xmlns:p14="http://schemas.microsoft.com/office/powerpoint/2010/main" val="20501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2D9EB77-3854-428A-99DF-5F6FB999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16</a:t>
            </a:fld>
            <a:endParaRPr lang="ru-RU"/>
          </a:p>
        </p:txBody>
      </p:sp>
      <p:sp>
        <p:nvSpPr>
          <p:cNvPr id="62" name="Текст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6360" y="3953211"/>
            <a:ext cx="1944216" cy="426005"/>
          </a:xfrm>
        </p:spPr>
        <p:txBody>
          <a:bodyPr rtlCol="0"/>
          <a:lstStyle/>
          <a:p>
            <a:pPr rtl="0"/>
            <a:r>
              <a:rPr lang="ru-RU" alt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Компетентность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3" name="Текст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12224" y="5264620"/>
            <a:ext cx="2816147" cy="747568"/>
          </a:xfrm>
        </p:spPr>
        <p:txBody>
          <a:bodyPr rtlCol="0"/>
          <a:lstStyle/>
          <a:p>
            <a:r>
              <a:rPr lang="ru-RU" alt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Беспристрастность</a:t>
            </a:r>
          </a:p>
          <a:p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/>
            <a:endParaRPr lang="ru-RU" dirty="0"/>
          </a:p>
        </p:txBody>
      </p:sp>
      <p:sp>
        <p:nvSpPr>
          <p:cNvPr id="14" name="Текст 119">
            <a:extLst>
              <a:ext uri="{FF2B5EF4-FFF2-40B4-BE49-F238E27FC236}">
                <a16:creationId xmlns:a16="http://schemas.microsoft.com/office/drawing/2014/main" id="{E4C8DF3B-1E41-46C5-80F8-C3025F33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3A8B3E6-E686-477D-8AB3-E89AC1AD3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" y="686270"/>
            <a:ext cx="5850503" cy="118063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6A3B17-91B2-4DBD-85F8-E51CE35F37E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l="20000" r="20000"/>
          <a:stretch>
            <a:fillRect/>
          </a:stretch>
        </p:blipFill>
        <p:spPr>
          <a:xfrm>
            <a:off x="7285528" y="1584242"/>
            <a:ext cx="1653392" cy="1653392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E74D5A-0F14-4F16-9F0A-0CE58CB4EE99}"/>
              </a:ext>
            </a:extLst>
          </p:cNvPr>
          <p:cNvSpPr txBox="1"/>
          <p:nvPr/>
        </p:nvSpPr>
        <p:spPr>
          <a:xfrm>
            <a:off x="240646" y="2168366"/>
            <a:ext cx="4095717" cy="26878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АККРЕДИТАЦИЯ –ВАЖНЫЙ КОМПОНЕНТ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КОНКУРЕНТОСПОСОБНОСТИ, ДОСТУПА К НОВЫМ РЫНКАМ, ПОВЫШЕНИЯ ПРОИЗВОДИТЕЛЬНОСТИ, СОЗДАНИЯ НОВЫХ ПРОДУКТОВ И ЗАЩИТЫ ОКРУЖАЮЩЕЙ СРЕДЫ, А ТАКЖЕ ЗДОРОВЬЯ И БЕЗОПАСНОСТИ НАСЕЛЕНИЯ </a:t>
            </a:r>
            <a:endParaRPr lang="ru-RU" b="1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Текст 61">
            <a:extLst>
              <a:ext uri="{FF2B5EF4-FFF2-40B4-BE49-F238E27FC236}">
                <a16:creationId xmlns:a16="http://schemas.microsoft.com/office/drawing/2014/main" id="{884505FF-7B9A-4AA6-8A0D-48BA9064F1AA}"/>
              </a:ext>
            </a:extLst>
          </p:cNvPr>
          <p:cNvSpPr txBox="1">
            <a:spLocks/>
          </p:cNvSpPr>
          <p:nvPr/>
        </p:nvSpPr>
        <p:spPr>
          <a:xfrm>
            <a:off x="10092171" y="2803617"/>
            <a:ext cx="2003240" cy="42600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Мировая практика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BD7AC3-8050-4008-A186-617766311E0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24961" r="24961"/>
          <a:stretch>
            <a:fillRect/>
          </a:stretch>
        </p:blipFill>
        <p:spPr>
          <a:xfrm>
            <a:off x="6240016" y="3274158"/>
            <a:ext cx="1518802" cy="1518802"/>
          </a:xfr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DA93881-96BD-4FBC-BDC9-4B6F4A3D509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rcRect l="27679" r="27679"/>
          <a:stretch>
            <a:fillRect/>
          </a:stretch>
        </p:blipFill>
        <p:spPr>
          <a:xfrm>
            <a:off x="5119275" y="4856254"/>
            <a:ext cx="1687067" cy="1687067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834989F-29FF-4F59-BA38-A1DBF94B5B0F}"/>
              </a:ext>
            </a:extLst>
          </p:cNvPr>
          <p:cNvSpPr txBox="1">
            <a:spLocks/>
          </p:cNvSpPr>
          <p:nvPr/>
        </p:nvSpPr>
        <p:spPr>
          <a:xfrm>
            <a:off x="6096000" y="389419"/>
            <a:ext cx="6080770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Достойная работа и экономический рост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качественно образование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ЦУР 17 партнерство в интересах устойчивого развития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116AA17-C9A8-423F-B03A-4F615D4EA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1"/>
          <a:stretch/>
        </p:blipFill>
        <p:spPr>
          <a:xfrm>
            <a:off x="5334001" y="112976"/>
            <a:ext cx="6858000" cy="6745024"/>
          </a:xfrm>
          <a:prstGeom prst="rect">
            <a:avLst/>
          </a:prstGeom>
          <a:noFill/>
        </p:spPr>
      </p:pic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1185A42-7B1D-4856-BC31-4341B89371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238089" y="208890"/>
            <a:ext cx="6745024" cy="655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5EB4B2-1383-411A-9532-198CA9E46ABB}"/>
              </a:ext>
            </a:extLst>
          </p:cNvPr>
          <p:cNvSpPr txBox="1"/>
          <p:nvPr/>
        </p:nvSpPr>
        <p:spPr>
          <a:xfrm>
            <a:off x="212419" y="2240103"/>
            <a:ext cx="5775960" cy="36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Газовый хроматограф GC MS 5977В, одного из мировых лидеров производства аналитического оборудования </a:t>
            </a:r>
            <a:r>
              <a:rPr lang="ru-RU" sz="1400" dirty="0" err="1">
                <a:latin typeface="Calibri" panose="020F0502020204030204" pitchFamily="34" charset="0"/>
              </a:rPr>
              <a:t>Agilent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Technologies</a:t>
            </a:r>
            <a:r>
              <a:rPr lang="ru-RU" sz="1400" dirty="0">
                <a:latin typeface="Calibri" panose="020F0502020204030204" pitchFamily="34" charset="0"/>
              </a:rPr>
              <a:t> (USA).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​Данный прибор готов решать самые сложные вопросы по определению безопасности сельскохозяйственных культур и продуктов его переработки.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​В задачи прибора входит определение остаточного количества пестицидов в экспортных партиях в направлении КНР, Европы, Ирана, в соответствии с требованиями:</a:t>
            </a:r>
            <a:br>
              <a:rPr lang="ru-RU" sz="1400" dirty="0">
                <a:latin typeface="Calibri" panose="020F0502020204030204" pitchFamily="34" charset="0"/>
              </a:rPr>
            </a:b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- ЕС;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- Технических регламентов Таможенного Союза;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- Кодекс </a:t>
            </a:r>
            <a:r>
              <a:rPr lang="ru-RU" sz="1400" dirty="0" err="1">
                <a:latin typeface="Calibri" panose="020F0502020204030204" pitchFamily="34" charset="0"/>
              </a:rPr>
              <a:t>Алиментариус</a:t>
            </a:r>
            <a:r>
              <a:rPr lang="ru-RU" sz="1400" dirty="0">
                <a:latin typeface="Calibri" panose="020F0502020204030204" pitchFamily="34" charset="0"/>
              </a:rPr>
              <a:t>.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С помощью нашего прибора и квалифицированных специалистов, в течении 2-3 календарных дней, вы сможете получить скрининг пестицидов, который альтернативен скринингу в протоколах испытаний международных лабораторий TLR, EUROFINS, но с меньшими финансовыми затратами, а самое главное – это позволить сэкономить драгоценное время. 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​Дополнительно, наш прибор готов определить действующее вещество в пестицидах/гербицидах.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7E911B0-22A3-4FDC-BA3C-7F33095725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664" y="1221833"/>
            <a:ext cx="10837333" cy="936667"/>
          </a:xfrm>
        </p:spPr>
        <p:txBody>
          <a:bodyPr/>
          <a:lstStyle/>
          <a:p>
            <a:r>
              <a:rPr lang="ru-RU" dirty="0"/>
              <a:t>Оборудование лаборатории</a:t>
            </a:r>
            <a:r>
              <a:rPr lang="en-US" dirty="0"/>
              <a:t>: 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Газовый хроматограф GC MS 5977В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noProof="1" smtClean="0"/>
              <a:pPr>
                <a:spcAft>
                  <a:spcPts val="600"/>
                </a:spcAft>
              </a:pPr>
              <a:t>17</a:t>
            </a:fld>
            <a:endParaRPr lang="ru-RU" noProof="1"/>
          </a:p>
        </p:txBody>
      </p:sp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79298"/>
            <a:ext cx="10805160" cy="7078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700" b="1" kern="1200" cap="all" spc="100" baseline="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Collateral</a:t>
            </a:r>
            <a:r>
              <a:rPr lang="ru-RU" sz="3700" b="1" kern="1200" cap="all" spc="100" baseline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sz="3700" b="1" kern="1200" cap="all" spc="100" baseline="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Management</a:t>
            </a:r>
            <a:r>
              <a:rPr lang="ru-RU" sz="3700" b="1" kern="1200" cap="all" spc="100" baseline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sz="3700" b="1" kern="1200" cap="all" spc="100" baseline="0" dirty="0" err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International</a:t>
            </a:r>
            <a:r>
              <a:rPr lang="ru-RU" sz="3700" b="1" kern="1200" cap="all" spc="100" baseline="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 LTD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3E07095-1348-4AFD-8275-B0E8A100671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47" y="126111"/>
            <a:ext cx="2968154" cy="13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0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одзаголовок 43">
            <a:extLst>
              <a:ext uri="{FF2B5EF4-FFF2-40B4-BE49-F238E27FC236}">
                <a16:creationId xmlns:a16="http://schemas.microsoft.com/office/drawing/2014/main" id="{F522C824-2C48-4465-AABE-F46286D9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6120" y="980728"/>
            <a:ext cx="4876800" cy="5949280"/>
          </a:xfrm>
        </p:spPr>
        <p:txBody>
          <a:bodyPr rtlCol="0">
            <a:noAutofit/>
          </a:bodyPr>
          <a:lstStyle/>
          <a:p>
            <a:pPr rtl="0"/>
            <a:r>
              <a:rPr lang="ru-RU" sz="1500" dirty="0"/>
              <a:t>Высокоэффективный жидкостной хроматограф, серии </a:t>
            </a:r>
            <a:r>
              <a:rPr lang="ru-RU" sz="1500" dirty="0" err="1"/>
              <a:t>Infinity</a:t>
            </a:r>
            <a:r>
              <a:rPr lang="ru-RU" sz="1500" dirty="0"/>
              <a:t> II, одного из мировых лидеров производства аналитического оборудования </a:t>
            </a:r>
            <a:r>
              <a:rPr lang="ru-RU" sz="1500" dirty="0" err="1"/>
              <a:t>Agilent</a:t>
            </a:r>
            <a:r>
              <a:rPr lang="ru-RU" sz="1500" dirty="0"/>
              <a:t> </a:t>
            </a:r>
            <a:r>
              <a:rPr lang="ru-RU" sz="1500" dirty="0" err="1"/>
              <a:t>Technologies</a:t>
            </a:r>
            <a:r>
              <a:rPr lang="ru-RU" sz="1500" dirty="0"/>
              <a:t> (USA).</a:t>
            </a:r>
            <a:br>
              <a:rPr lang="ru-RU" sz="1500" dirty="0"/>
            </a:br>
            <a:r>
              <a:rPr lang="ru-RU" sz="1500" dirty="0"/>
              <a:t>​С помощью ВЭЖХ, вы сможете проверить экспортные партии сельскохозяйственных культур и продуктов переработки на </a:t>
            </a:r>
            <a:r>
              <a:rPr lang="ru-RU" sz="1500" dirty="0" err="1"/>
              <a:t>микотоксины</a:t>
            </a:r>
            <a:r>
              <a:rPr lang="ru-RU" sz="1500" dirty="0"/>
              <a:t> в соответствии с требованиями ЕС, Технических регламентов Таможенного Союза.</a:t>
            </a:r>
            <a:br>
              <a:rPr lang="ru-RU" sz="1500" dirty="0"/>
            </a:br>
            <a:r>
              <a:rPr lang="ru-RU" sz="1500" dirty="0"/>
              <a:t>Квалифицированные специалисты, в течение 2-3 календарных дней, предоставят результат в соответствии с существующими международными стандартами на следующие </a:t>
            </a:r>
            <a:r>
              <a:rPr lang="ru-RU" sz="1500" dirty="0" err="1"/>
              <a:t>микотоксины</a:t>
            </a:r>
            <a:r>
              <a:rPr lang="ru-RU" sz="1500" dirty="0"/>
              <a:t>:</a:t>
            </a:r>
            <a:br>
              <a:rPr lang="ru-RU" sz="1500" dirty="0"/>
            </a:br>
            <a:br>
              <a:rPr lang="ru-RU" sz="1500" dirty="0"/>
            </a:br>
            <a:r>
              <a:rPr lang="ru-RU" sz="1500" dirty="0"/>
              <a:t>Афлатоксин В1</a:t>
            </a:r>
            <a:br>
              <a:rPr lang="ru-RU" sz="1500" dirty="0"/>
            </a:br>
            <a:r>
              <a:rPr lang="ru-RU" sz="1500" dirty="0"/>
              <a:t>Сумма афлатоксинов В1, В2, G1, G2</a:t>
            </a:r>
            <a:br>
              <a:rPr lang="ru-RU" sz="1500" dirty="0"/>
            </a:br>
            <a:r>
              <a:rPr lang="ru-RU" sz="1500" dirty="0" err="1"/>
              <a:t>Охратоксин</a:t>
            </a:r>
            <a:r>
              <a:rPr lang="ru-RU" sz="1500" dirty="0"/>
              <a:t> А</a:t>
            </a:r>
            <a:br>
              <a:rPr lang="ru-RU" sz="1500" dirty="0"/>
            </a:br>
            <a:r>
              <a:rPr lang="ru-RU" sz="1500" dirty="0"/>
              <a:t>Т-2 токсин</a:t>
            </a:r>
            <a:br>
              <a:rPr lang="ru-RU" sz="1500" dirty="0"/>
            </a:br>
            <a:r>
              <a:rPr lang="ru-RU" sz="1500" dirty="0" err="1"/>
              <a:t>Дезоксиниваленол</a:t>
            </a:r>
            <a:r>
              <a:rPr lang="ru-RU" sz="1500" dirty="0"/>
              <a:t> (</a:t>
            </a:r>
            <a:r>
              <a:rPr lang="ru-RU" sz="1500" dirty="0" err="1"/>
              <a:t>вомитоксин</a:t>
            </a:r>
            <a:r>
              <a:rPr lang="ru-RU" sz="1500" dirty="0"/>
              <a:t>)</a:t>
            </a:r>
            <a:br>
              <a:rPr lang="ru-RU" sz="1500" dirty="0"/>
            </a:br>
            <a:r>
              <a:rPr lang="ru-RU" sz="1500" dirty="0" err="1"/>
              <a:t>Зеараленон</a:t>
            </a:r>
            <a:br>
              <a:rPr lang="ru-RU" sz="1500" dirty="0"/>
            </a:br>
            <a:r>
              <a:rPr lang="ru-RU" sz="1500" dirty="0" err="1"/>
              <a:t>Фумонизин</a:t>
            </a:r>
            <a:endParaRPr lang="ru-RU" sz="1500" noProof="1"/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id="{6488F643-327C-4A41-9703-B4932AF5A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endParaRPr lang="ru-RU" noProof="1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347580-7BB7-4081-A548-614087C4154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6914" b="16914"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722314-486D-4C55-B042-8044173EEF8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0"/>
            <a:ext cx="2968154" cy="13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40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пол, внутренний, стена, принтер&#10;&#10;Автоматически созданное описание">
            <a:extLst>
              <a:ext uri="{FF2B5EF4-FFF2-40B4-BE49-F238E27FC236}">
                <a16:creationId xmlns:a16="http://schemas.microsoft.com/office/drawing/2014/main" id="{FDC7ED15-3758-484A-B48A-14C1D6B55FB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6321" r="16321"/>
          <a:stretch>
            <a:fillRect/>
          </a:stretch>
        </p:blipFill>
        <p:spPr/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302CBAC2-1CCA-4309-AA3C-AA7764218B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135756" y="209125"/>
            <a:ext cx="6745024" cy="6552729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59A70-CFEC-4FF2-96B5-422776E21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Заголовок 11">
            <a:extLst>
              <a:ext uri="{FF2B5EF4-FFF2-40B4-BE49-F238E27FC236}">
                <a16:creationId xmlns:a16="http://schemas.microsoft.com/office/drawing/2014/main" id="{051F5FC9-1D04-4904-B8E1-F34CB81E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" y="260648"/>
            <a:ext cx="10805160" cy="7078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700" b="1" kern="1200" cap="all" spc="100" baseline="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Collateral</a:t>
            </a:r>
            <a:r>
              <a:rPr lang="ru-RU" sz="3700" b="1" kern="1200" cap="all" spc="100" baseline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sz="3700" b="1" kern="1200" cap="all" spc="100" baseline="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Management</a:t>
            </a:r>
            <a:r>
              <a:rPr lang="ru-RU" sz="3700" b="1" kern="1200" cap="all" spc="100" baseline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sz="3700" b="1" kern="1200" cap="all" spc="100" baseline="0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International</a:t>
            </a:r>
            <a:r>
              <a:rPr lang="ru-RU" sz="3700" b="1" kern="1200" cap="all" spc="100" baseline="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 LTD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D5F4977-2BAF-40DA-884E-89D42A56C1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3345" y="968534"/>
            <a:ext cx="10837333" cy="804282"/>
          </a:xfrm>
        </p:spPr>
        <p:txBody>
          <a:bodyPr/>
          <a:lstStyle/>
          <a:p>
            <a:r>
              <a:rPr lang="ru-RU" dirty="0"/>
              <a:t>Оборудование лаборатории</a:t>
            </a:r>
            <a:r>
              <a:rPr lang="en-US" dirty="0"/>
              <a:t>:</a:t>
            </a:r>
          </a:p>
          <a:p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Анализатор зерна Инфратек ТМ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68FE39-3231-4F16-8C5D-7B3FA5ECAFF0}"/>
              </a:ext>
            </a:extLst>
          </p:cNvPr>
          <p:cNvSpPr txBox="1"/>
          <p:nvPr/>
        </p:nvSpPr>
        <p:spPr>
          <a:xfrm>
            <a:off x="304799" y="2132857"/>
            <a:ext cx="7807425" cy="3845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Infratec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TM надежный, точный и простой в эксплуатации анализатор зерна нового поколения, использующий всемирно признанную технологию пропускания в ближнем ИК-диапазоне для одновременного измерения нескольких параметров широкого спектра зерна за 30 секунд. Обеспечивает своевременный контроль качества, стабильность и бесперебойность, необходимые для работы предприятия в разных климатических зонах и непредсказуемых условиях сбора урожая. Надежный, простой в использовании анализатор </a:t>
            </a:r>
            <a:r>
              <a:rPr lang="ru-RU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Infratec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TM работает на основе новейших разработок в области технологии NIR, сетевых коммуникаций и удобства использования. Контроль качества пшеницы и других зерновых, масличных культур становится намного проще, что делает этот анализатор незаменимым инструментом в зерновой промышленности.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 видов зерна или масличных культур может анализироваться непосредственно, без каких либо размола или подготовки образцов.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образца: Зерновые, зернобобовые, масличные и </a:t>
            </a:r>
            <a:r>
              <a:rPr lang="ru-RU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кармовые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культуры.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Параметры:  Влага, белок, натура, клейковина, крахмал, масличность и многие другие.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28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179167-4452-4FC0-A77B-DB4CB3659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F45589-8A1C-418F-A345-F744B6071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2656"/>
            <a:ext cx="5850503" cy="1180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582640-B650-4D15-BF18-C893141A2548}"/>
              </a:ext>
            </a:extLst>
          </p:cNvPr>
          <p:cNvSpPr txBox="1"/>
          <p:nvPr/>
        </p:nvSpPr>
        <p:spPr>
          <a:xfrm>
            <a:off x="1127448" y="1795042"/>
            <a:ext cx="8424936" cy="41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 инспекционной деятельности с целями устойчевого развития 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1: Ликвидация нищеты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2: Ликвидация голода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3: Хорошее здоровье и благополучие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4: Качественное образование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6: Чистая вода и санитария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8: Достойная работа и экономический рост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11: Устойчивые города и населенные пункты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12: Ответственное потребление и производство</a:t>
            </a:r>
          </a:p>
          <a:p>
            <a:pPr marL="285750" indent="-285750">
              <a:lnSpc>
                <a:spcPct val="150000"/>
              </a:lnSpc>
              <a:spcAft>
                <a:spcPts val="1415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12 Партнерство в интересах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717197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445EB4B2-1383-411A-9532-198CA9E46ABB}"/>
              </a:ext>
            </a:extLst>
          </p:cNvPr>
          <p:cNvSpPr txBox="1"/>
          <p:nvPr/>
        </p:nvSpPr>
        <p:spPr>
          <a:xfrm>
            <a:off x="168819" y="2187472"/>
            <a:ext cx="5775960" cy="5725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VAPODEST® подходят для определения азота по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Кьельдалю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для паровой дистилляции летучих кислот, диоксида серы, аммония, формальдегида, фенола, спиртов,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вицинальных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дикетонов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цианистого водорода.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Быстрый анализ: время дистилляции – 4 минуты;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Соответствует и превышает международные стандарты: EN/ISO, AOAC, DIN, EPA, ASTM, GAFTA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Vapodest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соответствуют всем интернациональным и местным нормам и стандартам по проведению анализа. Приборы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Vapodest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использоваться практически для любой из областей анализ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Зерне и зернопродуктах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Яйца и подобные продукты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Молоко и молочные продукты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Мясо и мясные продукты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7E911B0-22A3-4FDC-BA3C-7F33095725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6393" y="1162700"/>
            <a:ext cx="10837333" cy="936667"/>
          </a:xfrm>
        </p:spPr>
        <p:txBody>
          <a:bodyPr/>
          <a:lstStyle/>
          <a:p>
            <a:r>
              <a:rPr lang="ru-RU" dirty="0"/>
              <a:t>Оборудование лаборатории</a:t>
            </a:r>
            <a:r>
              <a:rPr lang="en-US" dirty="0"/>
              <a:t>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VAPODEST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noProof="1" smtClean="0"/>
              <a:pPr>
                <a:spcAft>
                  <a:spcPts val="600"/>
                </a:spcAft>
              </a:pPr>
              <a:t>20</a:t>
            </a:fld>
            <a:endParaRPr lang="ru-RU" noProof="1"/>
          </a:p>
        </p:txBody>
      </p:sp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99" y="360418"/>
            <a:ext cx="10805160" cy="7078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700" b="1" kern="1200" cap="all" spc="100" baseline="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Collateral</a:t>
            </a:r>
            <a:r>
              <a:rPr lang="ru-RU" sz="3700" b="1" kern="1200" cap="all" spc="100" baseline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sz="3700" b="1" kern="1200" cap="all" spc="100" baseline="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Management</a:t>
            </a:r>
            <a:r>
              <a:rPr lang="ru-RU" sz="3700" b="1" kern="1200" cap="all" spc="100" baseline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sz="3700" b="1" kern="1200" cap="all" spc="100" baseline="0" dirty="0" err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International</a:t>
            </a:r>
            <a:r>
              <a:rPr lang="ru-RU" sz="3700" b="1" kern="1200" cap="all" spc="100" baseline="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 LTD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3E07095-1348-4AFD-8275-B0E8A10067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47" y="126111"/>
            <a:ext cx="2968154" cy="13294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02C2FA-B3D3-4D2A-B326-249CA514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54" y="1275749"/>
            <a:ext cx="5606628" cy="50354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92795-A3ED-4D81-AB9A-15F4197DFDED}"/>
              </a:ext>
            </a:extLst>
          </p:cNvPr>
          <p:cNvSpPr txBox="1"/>
          <p:nvPr/>
        </p:nvSpPr>
        <p:spPr>
          <a:xfrm>
            <a:off x="2690316" y="4598300"/>
            <a:ext cx="44161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 для пивной отрасли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Корма для животных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Крахмал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Солод, сусло, пиво и многие другие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54376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4796526" y="3473555"/>
            <a:ext cx="1617134" cy="443609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59" tIns="22859" rIns="22859" bIns="22859" numCol="1" spcCol="38100" rtlCol="0" anchor="ctr">
            <a:spAutoFit/>
          </a:bodyPr>
          <a:lstStyle/>
          <a:p>
            <a:pPr defTabSz="914034" hangingPunct="0"/>
            <a:endParaRPr lang="en-US" sz="1750">
              <a:solidFill>
                <a:srgbClr val="3B3838"/>
              </a:solidFill>
              <a:sym typeface="Raleway Light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477544" y="3497497"/>
            <a:ext cx="1617134" cy="443609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59" tIns="22859" rIns="22859" bIns="22859" numCol="1" spcCol="38100" rtlCol="0" anchor="ctr">
            <a:spAutoFit/>
          </a:bodyPr>
          <a:lstStyle/>
          <a:p>
            <a:pPr defTabSz="914034" hangingPunct="0"/>
            <a:endParaRPr lang="en-US" sz="1750">
              <a:solidFill>
                <a:srgbClr val="3B3838"/>
              </a:solidFill>
              <a:sym typeface="Raleway Light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267527" y="3350176"/>
            <a:ext cx="1617134" cy="443609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59" tIns="22859" rIns="22859" bIns="22859" numCol="1" spcCol="38100" rtlCol="0" anchor="ctr">
            <a:spAutoFit/>
          </a:bodyPr>
          <a:lstStyle/>
          <a:p>
            <a:pPr defTabSz="914034" hangingPunct="0"/>
            <a:endParaRPr lang="en-US" sz="1750">
              <a:solidFill>
                <a:srgbClr val="3B3838"/>
              </a:solidFill>
              <a:sym typeface="Raleway Light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687954" y="3517817"/>
            <a:ext cx="1617134" cy="443609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59" tIns="22859" rIns="22859" bIns="22859" numCol="1" spcCol="38100" rtlCol="0" anchor="ctr">
            <a:spAutoFit/>
          </a:bodyPr>
          <a:lstStyle/>
          <a:p>
            <a:pPr defTabSz="914034" hangingPunct="0"/>
            <a:endParaRPr lang="en-US" sz="1750">
              <a:solidFill>
                <a:srgbClr val="3B3838"/>
              </a:solidFill>
              <a:sym typeface="Raleway Light"/>
            </a:endParaRPr>
          </a:p>
        </p:txBody>
      </p:sp>
      <p:sp>
        <p:nvSpPr>
          <p:cNvPr id="28" name="Block Arc 27"/>
          <p:cNvSpPr/>
          <p:nvPr/>
        </p:nvSpPr>
        <p:spPr>
          <a:xfrm rot="14248938">
            <a:off x="10037202" y="2215961"/>
            <a:ext cx="1665768" cy="2064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19" h="20076" extrusionOk="0">
                <a:moveTo>
                  <a:pt x="12944" y="0"/>
                </a:moveTo>
                <a:cubicBezTo>
                  <a:pt x="19323" y="2891"/>
                  <a:pt x="21600" y="9423"/>
                  <a:pt x="18031" y="14589"/>
                </a:cubicBezTo>
                <a:cubicBezTo>
                  <a:pt x="14461" y="19756"/>
                  <a:pt x="6397" y="21600"/>
                  <a:pt x="18" y="18709"/>
                </a:cubicBezTo>
                <a:cubicBezTo>
                  <a:pt x="12" y="18706"/>
                  <a:pt x="6" y="18703"/>
                  <a:pt x="0" y="18701"/>
                </a:cubicBezTo>
                <a:lnTo>
                  <a:pt x="1560" y="16451"/>
                </a:lnTo>
                <a:cubicBezTo>
                  <a:pt x="6398" y="18653"/>
                  <a:pt x="12524" y="17260"/>
                  <a:pt x="15242" y="13341"/>
                </a:cubicBezTo>
                <a:cubicBezTo>
                  <a:pt x="17960" y="9422"/>
                  <a:pt x="16241" y="4460"/>
                  <a:pt x="11403" y="2258"/>
                </a:cubicBezTo>
                <a:cubicBezTo>
                  <a:pt x="11398" y="2256"/>
                  <a:pt x="11393" y="2254"/>
                  <a:pt x="11389" y="2252"/>
                </a:cubicBezTo>
                <a:close/>
              </a:path>
            </a:pathLst>
          </a:custGeom>
          <a:solidFill>
            <a:srgbClr val="D9D9D9"/>
          </a:solidFill>
          <a:ln w="12700" cap="flat">
            <a:noFill/>
            <a:miter lim="400000"/>
          </a:ln>
          <a:effectLst/>
        </p:spPr>
        <p:txBody>
          <a:bodyPr wrap="square" lIns="22859" tIns="22859" rIns="22859" bIns="22859" numCol="1" anchor="t">
            <a:noAutofit/>
          </a:bodyPr>
          <a:lstStyle/>
          <a:p>
            <a:pPr>
              <a:defRPr>
                <a:latin typeface="Raleway"/>
                <a:ea typeface="Raleway"/>
                <a:cs typeface="Raleway"/>
                <a:sym typeface="Raleway"/>
              </a:defRPr>
            </a:pPr>
            <a:endParaRPr sz="900"/>
          </a:p>
        </p:txBody>
      </p:sp>
      <p:sp>
        <p:nvSpPr>
          <p:cNvPr id="1855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257302" y="5486400"/>
            <a:ext cx="2549231" cy="10347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tabLst/>
              <a:defRPr sz="3100"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“Kokshetau State University” named after Shokan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Ualikhanov</a:t>
            </a:r>
            <a:endParaRPr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80" name="Group 14"/>
          <p:cNvGrpSpPr/>
          <p:nvPr/>
        </p:nvGrpSpPr>
        <p:grpSpPr>
          <a:xfrm>
            <a:off x="3175" y="2065823"/>
            <a:ext cx="10388492" cy="2976736"/>
            <a:chOff x="0" y="0"/>
            <a:chExt cx="20457129" cy="5835694"/>
          </a:xfrm>
        </p:grpSpPr>
        <p:grpSp>
          <p:nvGrpSpPr>
            <p:cNvPr id="1874" name="Group 16"/>
            <p:cNvGrpSpPr/>
            <p:nvPr/>
          </p:nvGrpSpPr>
          <p:grpSpPr>
            <a:xfrm>
              <a:off x="295455" y="-1"/>
              <a:ext cx="20161676" cy="5835696"/>
              <a:chOff x="0" y="0"/>
              <a:chExt cx="20161675" cy="5835694"/>
            </a:xfrm>
          </p:grpSpPr>
          <p:grpSp>
            <p:nvGrpSpPr>
              <p:cNvPr id="1869" name="Group 23"/>
              <p:cNvGrpSpPr/>
              <p:nvPr/>
            </p:nvGrpSpPr>
            <p:grpSpPr>
              <a:xfrm>
                <a:off x="7547979" y="-1"/>
                <a:ext cx="8838315" cy="5835696"/>
                <a:chOff x="0" y="0"/>
                <a:chExt cx="8838315" cy="5835694"/>
              </a:xfrm>
            </p:grpSpPr>
            <p:sp>
              <p:nvSpPr>
                <p:cNvPr id="1867" name="Block Arc 28"/>
                <p:cNvSpPr/>
                <p:nvPr/>
              </p:nvSpPr>
              <p:spPr>
                <a:xfrm rot="7153155" flipH="1">
                  <a:off x="4709840" y="365831"/>
                  <a:ext cx="3193395" cy="4015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9" h="20076" extrusionOk="0">
                      <a:moveTo>
                        <a:pt x="12944" y="0"/>
                      </a:moveTo>
                      <a:cubicBezTo>
                        <a:pt x="19323" y="2891"/>
                        <a:pt x="21600" y="9423"/>
                        <a:pt x="18031" y="14589"/>
                      </a:cubicBezTo>
                      <a:cubicBezTo>
                        <a:pt x="14461" y="19756"/>
                        <a:pt x="6397" y="21600"/>
                        <a:pt x="18" y="18709"/>
                      </a:cubicBezTo>
                      <a:cubicBezTo>
                        <a:pt x="12" y="18706"/>
                        <a:pt x="6" y="18703"/>
                        <a:pt x="0" y="18701"/>
                      </a:cubicBezTo>
                      <a:lnTo>
                        <a:pt x="1560" y="16451"/>
                      </a:lnTo>
                      <a:cubicBezTo>
                        <a:pt x="6398" y="18653"/>
                        <a:pt x="12524" y="17260"/>
                        <a:pt x="15242" y="13341"/>
                      </a:cubicBezTo>
                      <a:cubicBezTo>
                        <a:pt x="17960" y="9422"/>
                        <a:pt x="16241" y="4460"/>
                        <a:pt x="11403" y="2258"/>
                      </a:cubicBezTo>
                      <a:cubicBezTo>
                        <a:pt x="11398" y="2256"/>
                        <a:pt x="11393" y="2254"/>
                        <a:pt x="11389" y="2252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sz="900"/>
                </a:p>
              </p:txBody>
            </p:sp>
            <p:sp>
              <p:nvSpPr>
                <p:cNvPr id="1868" name="Block Arc 29"/>
                <p:cNvSpPr/>
                <p:nvPr/>
              </p:nvSpPr>
              <p:spPr>
                <a:xfrm rot="3646845">
                  <a:off x="935080" y="1454214"/>
                  <a:ext cx="3193396" cy="4015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9" h="20076" extrusionOk="0">
                      <a:moveTo>
                        <a:pt x="12944" y="0"/>
                      </a:moveTo>
                      <a:cubicBezTo>
                        <a:pt x="19323" y="2891"/>
                        <a:pt x="21600" y="9423"/>
                        <a:pt x="18031" y="14589"/>
                      </a:cubicBezTo>
                      <a:cubicBezTo>
                        <a:pt x="14461" y="19756"/>
                        <a:pt x="6397" y="21600"/>
                        <a:pt x="18" y="18709"/>
                      </a:cubicBezTo>
                      <a:cubicBezTo>
                        <a:pt x="12" y="18706"/>
                        <a:pt x="6" y="18703"/>
                        <a:pt x="0" y="18701"/>
                      </a:cubicBezTo>
                      <a:lnTo>
                        <a:pt x="1560" y="16451"/>
                      </a:lnTo>
                      <a:cubicBezTo>
                        <a:pt x="6398" y="18653"/>
                        <a:pt x="12524" y="17260"/>
                        <a:pt x="15242" y="13341"/>
                      </a:cubicBezTo>
                      <a:cubicBezTo>
                        <a:pt x="17960" y="9422"/>
                        <a:pt x="16241" y="4460"/>
                        <a:pt x="11403" y="2258"/>
                      </a:cubicBezTo>
                      <a:cubicBezTo>
                        <a:pt x="11398" y="2256"/>
                        <a:pt x="11393" y="2254"/>
                        <a:pt x="11389" y="2252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sz="900"/>
                </a:p>
              </p:txBody>
            </p:sp>
          </p:grpSp>
          <p:sp>
            <p:nvSpPr>
              <p:cNvPr id="1870" name="Block Arc 24"/>
              <p:cNvSpPr/>
              <p:nvPr/>
            </p:nvSpPr>
            <p:spPr>
              <a:xfrm rot="3646845">
                <a:off x="16033201" y="1454214"/>
                <a:ext cx="3193395" cy="4015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9" h="20076" extrusionOk="0">
                    <a:moveTo>
                      <a:pt x="12944" y="0"/>
                    </a:moveTo>
                    <a:cubicBezTo>
                      <a:pt x="19323" y="2891"/>
                      <a:pt x="21600" y="9423"/>
                      <a:pt x="18031" y="14589"/>
                    </a:cubicBezTo>
                    <a:cubicBezTo>
                      <a:pt x="14461" y="19756"/>
                      <a:pt x="6397" y="21600"/>
                      <a:pt x="18" y="18709"/>
                    </a:cubicBezTo>
                    <a:cubicBezTo>
                      <a:pt x="12" y="18706"/>
                      <a:pt x="6" y="18703"/>
                      <a:pt x="0" y="18701"/>
                    </a:cubicBezTo>
                    <a:lnTo>
                      <a:pt x="1560" y="16451"/>
                    </a:lnTo>
                    <a:cubicBezTo>
                      <a:pt x="6398" y="18653"/>
                      <a:pt x="12524" y="17260"/>
                      <a:pt x="15242" y="13341"/>
                    </a:cubicBezTo>
                    <a:cubicBezTo>
                      <a:pt x="17960" y="9422"/>
                      <a:pt x="16241" y="4460"/>
                      <a:pt x="11403" y="2258"/>
                    </a:cubicBezTo>
                    <a:cubicBezTo>
                      <a:pt x="11398" y="2256"/>
                      <a:pt x="11393" y="2254"/>
                      <a:pt x="11389" y="2252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>
                  <a:defRPr>
                    <a:latin typeface="Raleway"/>
                    <a:ea typeface="Raleway"/>
                    <a:cs typeface="Raleway"/>
                    <a:sym typeface="Raleway"/>
                  </a:defRPr>
                </a:pPr>
                <a:endParaRPr sz="900"/>
              </a:p>
            </p:txBody>
          </p:sp>
          <p:grpSp>
            <p:nvGrpSpPr>
              <p:cNvPr id="1873" name="Group 25"/>
              <p:cNvGrpSpPr/>
              <p:nvPr/>
            </p:nvGrpSpPr>
            <p:grpSpPr>
              <a:xfrm>
                <a:off x="-1" y="0"/>
                <a:ext cx="8838316" cy="5835695"/>
                <a:chOff x="0" y="0"/>
                <a:chExt cx="8838314" cy="5835694"/>
              </a:xfrm>
            </p:grpSpPr>
            <p:sp>
              <p:nvSpPr>
                <p:cNvPr id="1871" name="Block Arc 26"/>
                <p:cNvSpPr/>
                <p:nvPr/>
              </p:nvSpPr>
              <p:spPr>
                <a:xfrm rot="7153155" flipH="1">
                  <a:off x="4709839" y="365831"/>
                  <a:ext cx="3193396" cy="4015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9" h="20076" extrusionOk="0">
                      <a:moveTo>
                        <a:pt x="12944" y="0"/>
                      </a:moveTo>
                      <a:cubicBezTo>
                        <a:pt x="19323" y="2891"/>
                        <a:pt x="21600" y="9423"/>
                        <a:pt x="18031" y="14589"/>
                      </a:cubicBezTo>
                      <a:cubicBezTo>
                        <a:pt x="14461" y="19756"/>
                        <a:pt x="6397" y="21600"/>
                        <a:pt x="18" y="18709"/>
                      </a:cubicBezTo>
                      <a:cubicBezTo>
                        <a:pt x="12" y="18706"/>
                        <a:pt x="6" y="18703"/>
                        <a:pt x="0" y="18701"/>
                      </a:cubicBezTo>
                      <a:lnTo>
                        <a:pt x="1560" y="16451"/>
                      </a:lnTo>
                      <a:cubicBezTo>
                        <a:pt x="6398" y="18653"/>
                        <a:pt x="12524" y="17260"/>
                        <a:pt x="15242" y="13341"/>
                      </a:cubicBezTo>
                      <a:cubicBezTo>
                        <a:pt x="17960" y="9422"/>
                        <a:pt x="16241" y="4460"/>
                        <a:pt x="11403" y="2258"/>
                      </a:cubicBezTo>
                      <a:cubicBezTo>
                        <a:pt x="11398" y="2256"/>
                        <a:pt x="11393" y="2254"/>
                        <a:pt x="11389" y="2252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sz="900"/>
                </a:p>
              </p:txBody>
            </p:sp>
            <p:sp>
              <p:nvSpPr>
                <p:cNvPr id="1872" name="Block Arc 27"/>
                <p:cNvSpPr/>
                <p:nvPr/>
              </p:nvSpPr>
              <p:spPr>
                <a:xfrm rot="3646845">
                  <a:off x="935080" y="1454214"/>
                  <a:ext cx="3193395" cy="4015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9" h="20076" extrusionOk="0">
                      <a:moveTo>
                        <a:pt x="12944" y="0"/>
                      </a:moveTo>
                      <a:cubicBezTo>
                        <a:pt x="19323" y="2891"/>
                        <a:pt x="21600" y="9423"/>
                        <a:pt x="18031" y="14589"/>
                      </a:cubicBezTo>
                      <a:cubicBezTo>
                        <a:pt x="14461" y="19756"/>
                        <a:pt x="6397" y="21600"/>
                        <a:pt x="18" y="18709"/>
                      </a:cubicBezTo>
                      <a:cubicBezTo>
                        <a:pt x="12" y="18706"/>
                        <a:pt x="6" y="18703"/>
                        <a:pt x="0" y="18701"/>
                      </a:cubicBezTo>
                      <a:lnTo>
                        <a:pt x="1560" y="16451"/>
                      </a:lnTo>
                      <a:cubicBezTo>
                        <a:pt x="6398" y="18653"/>
                        <a:pt x="12524" y="17260"/>
                        <a:pt x="15242" y="13341"/>
                      </a:cubicBezTo>
                      <a:cubicBezTo>
                        <a:pt x="17960" y="9422"/>
                        <a:pt x="16241" y="4460"/>
                        <a:pt x="11403" y="2258"/>
                      </a:cubicBezTo>
                      <a:cubicBezTo>
                        <a:pt x="11398" y="2256"/>
                        <a:pt x="11393" y="2254"/>
                        <a:pt x="11389" y="2252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sz="900"/>
                </a:p>
              </p:txBody>
            </p:sp>
          </p:grpSp>
        </p:grpSp>
        <p:sp>
          <p:nvSpPr>
            <p:cNvPr id="1875" name="Block Arc 17"/>
            <p:cNvSpPr/>
            <p:nvPr/>
          </p:nvSpPr>
          <p:spPr>
            <a:xfrm rot="14446845">
              <a:off x="8485222" y="365831"/>
              <a:ext cx="3193394" cy="401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9" h="20076" extrusionOk="0">
                  <a:moveTo>
                    <a:pt x="12944" y="0"/>
                  </a:moveTo>
                  <a:cubicBezTo>
                    <a:pt x="19323" y="2891"/>
                    <a:pt x="21600" y="9423"/>
                    <a:pt x="18031" y="14589"/>
                  </a:cubicBezTo>
                  <a:cubicBezTo>
                    <a:pt x="14461" y="19756"/>
                    <a:pt x="6397" y="21600"/>
                    <a:pt x="18" y="18709"/>
                  </a:cubicBezTo>
                  <a:cubicBezTo>
                    <a:pt x="12" y="18706"/>
                    <a:pt x="6" y="18703"/>
                    <a:pt x="0" y="18701"/>
                  </a:cubicBezTo>
                  <a:lnTo>
                    <a:pt x="1560" y="16451"/>
                  </a:lnTo>
                  <a:cubicBezTo>
                    <a:pt x="6398" y="18653"/>
                    <a:pt x="12524" y="17260"/>
                    <a:pt x="15242" y="13341"/>
                  </a:cubicBezTo>
                  <a:cubicBezTo>
                    <a:pt x="17960" y="9422"/>
                    <a:pt x="16241" y="4460"/>
                    <a:pt x="11403" y="2258"/>
                  </a:cubicBezTo>
                  <a:cubicBezTo>
                    <a:pt x="11398" y="2256"/>
                    <a:pt x="11393" y="2254"/>
                    <a:pt x="11389" y="2252"/>
                  </a:cubicBezTo>
                  <a:close/>
                </a:path>
              </a:pathLst>
            </a:custGeom>
            <a:solidFill>
              <a:schemeClr val="accent3">
                <a:alpha val="8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>
                <a:defRPr>
                  <a:latin typeface="Raleway"/>
                  <a:ea typeface="Raleway"/>
                  <a:cs typeface="Raleway"/>
                  <a:sym typeface="Raleway"/>
                </a:defRPr>
              </a:pPr>
              <a:endParaRPr sz="900"/>
            </a:p>
          </p:txBody>
        </p:sp>
        <p:sp>
          <p:nvSpPr>
            <p:cNvPr id="1876" name="Block Arc 18"/>
            <p:cNvSpPr/>
            <p:nvPr/>
          </p:nvSpPr>
          <p:spPr>
            <a:xfrm rot="17953154" flipH="1">
              <a:off x="12259981" y="1454214"/>
              <a:ext cx="3193394" cy="401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9" h="20076" extrusionOk="0">
                  <a:moveTo>
                    <a:pt x="12944" y="0"/>
                  </a:moveTo>
                  <a:cubicBezTo>
                    <a:pt x="19323" y="2891"/>
                    <a:pt x="21600" y="9423"/>
                    <a:pt x="18031" y="14589"/>
                  </a:cubicBezTo>
                  <a:cubicBezTo>
                    <a:pt x="14461" y="19756"/>
                    <a:pt x="6397" y="21600"/>
                    <a:pt x="18" y="18709"/>
                  </a:cubicBezTo>
                  <a:cubicBezTo>
                    <a:pt x="12" y="18706"/>
                    <a:pt x="6" y="18703"/>
                    <a:pt x="0" y="18701"/>
                  </a:cubicBezTo>
                  <a:lnTo>
                    <a:pt x="1560" y="16451"/>
                  </a:lnTo>
                  <a:cubicBezTo>
                    <a:pt x="6398" y="18653"/>
                    <a:pt x="12524" y="17260"/>
                    <a:pt x="15242" y="13341"/>
                  </a:cubicBezTo>
                  <a:cubicBezTo>
                    <a:pt x="17960" y="9422"/>
                    <a:pt x="16241" y="4460"/>
                    <a:pt x="11403" y="2258"/>
                  </a:cubicBezTo>
                  <a:cubicBezTo>
                    <a:pt x="11398" y="2256"/>
                    <a:pt x="11393" y="2254"/>
                    <a:pt x="11389" y="2252"/>
                  </a:cubicBezTo>
                  <a:close/>
                </a:path>
              </a:pathLst>
            </a:custGeom>
            <a:solidFill>
              <a:schemeClr val="accent4">
                <a:alpha val="8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>
                <a:defRPr>
                  <a:latin typeface="Raleway"/>
                  <a:ea typeface="Raleway"/>
                  <a:cs typeface="Raleway"/>
                  <a:sym typeface="Raleway"/>
                </a:defRPr>
              </a:pPr>
              <a:endParaRPr sz="900"/>
            </a:p>
          </p:txBody>
        </p:sp>
        <p:sp>
          <p:nvSpPr>
            <p:cNvPr id="1877" name="Block Arc 19"/>
            <p:cNvSpPr/>
            <p:nvPr/>
          </p:nvSpPr>
          <p:spPr>
            <a:xfrm rot="14446845">
              <a:off x="935080" y="365831"/>
              <a:ext cx="3193394" cy="401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9" h="20076" extrusionOk="0">
                  <a:moveTo>
                    <a:pt x="12944" y="0"/>
                  </a:moveTo>
                  <a:cubicBezTo>
                    <a:pt x="19323" y="2891"/>
                    <a:pt x="21600" y="9423"/>
                    <a:pt x="18031" y="14589"/>
                  </a:cubicBezTo>
                  <a:cubicBezTo>
                    <a:pt x="14461" y="19756"/>
                    <a:pt x="6397" y="21600"/>
                    <a:pt x="18" y="18709"/>
                  </a:cubicBezTo>
                  <a:cubicBezTo>
                    <a:pt x="12" y="18706"/>
                    <a:pt x="6" y="18703"/>
                    <a:pt x="0" y="18701"/>
                  </a:cubicBezTo>
                  <a:lnTo>
                    <a:pt x="1560" y="16451"/>
                  </a:lnTo>
                  <a:cubicBezTo>
                    <a:pt x="6398" y="18653"/>
                    <a:pt x="12524" y="17260"/>
                    <a:pt x="15242" y="13341"/>
                  </a:cubicBezTo>
                  <a:cubicBezTo>
                    <a:pt x="17960" y="9422"/>
                    <a:pt x="16241" y="4460"/>
                    <a:pt x="11403" y="2258"/>
                  </a:cubicBezTo>
                  <a:cubicBezTo>
                    <a:pt x="11398" y="2256"/>
                    <a:pt x="11393" y="2254"/>
                    <a:pt x="11389" y="2252"/>
                  </a:cubicBezTo>
                  <a:close/>
                </a:path>
              </a:pathLst>
            </a:custGeom>
            <a:solidFill>
              <a:schemeClr val="accent1">
                <a:alpha val="8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>
                <a:defRPr>
                  <a:latin typeface="Raleway"/>
                  <a:ea typeface="Raleway"/>
                  <a:cs typeface="Raleway"/>
                  <a:sym typeface="Raleway"/>
                </a:defRPr>
              </a:pPr>
              <a:endParaRPr sz="900"/>
            </a:p>
          </p:txBody>
        </p:sp>
        <p:sp>
          <p:nvSpPr>
            <p:cNvPr id="1878" name="Block Arc 20"/>
            <p:cNvSpPr/>
            <p:nvPr/>
          </p:nvSpPr>
          <p:spPr>
            <a:xfrm rot="17953154" flipH="1">
              <a:off x="4709840" y="1454214"/>
              <a:ext cx="3193393" cy="401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9" h="20076" extrusionOk="0">
                  <a:moveTo>
                    <a:pt x="12944" y="0"/>
                  </a:moveTo>
                  <a:cubicBezTo>
                    <a:pt x="19323" y="2891"/>
                    <a:pt x="21600" y="9423"/>
                    <a:pt x="18031" y="14589"/>
                  </a:cubicBezTo>
                  <a:cubicBezTo>
                    <a:pt x="14461" y="19756"/>
                    <a:pt x="6397" y="21600"/>
                    <a:pt x="18" y="18709"/>
                  </a:cubicBezTo>
                  <a:cubicBezTo>
                    <a:pt x="12" y="18706"/>
                    <a:pt x="6" y="18703"/>
                    <a:pt x="0" y="18701"/>
                  </a:cubicBezTo>
                  <a:lnTo>
                    <a:pt x="1560" y="16451"/>
                  </a:lnTo>
                  <a:cubicBezTo>
                    <a:pt x="6398" y="18653"/>
                    <a:pt x="12524" y="17260"/>
                    <a:pt x="15242" y="13341"/>
                  </a:cubicBezTo>
                  <a:cubicBezTo>
                    <a:pt x="17960" y="9422"/>
                    <a:pt x="16241" y="4460"/>
                    <a:pt x="11403" y="2258"/>
                  </a:cubicBezTo>
                  <a:cubicBezTo>
                    <a:pt x="11398" y="2256"/>
                    <a:pt x="11393" y="2254"/>
                    <a:pt x="11389" y="2252"/>
                  </a:cubicBezTo>
                  <a:close/>
                </a:path>
              </a:pathLst>
            </a:custGeom>
            <a:solidFill>
              <a:schemeClr val="accent2">
                <a:alpha val="8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>
                <a:defRPr>
                  <a:latin typeface="Raleway"/>
                  <a:ea typeface="Raleway"/>
                  <a:cs typeface="Raleway"/>
                  <a:sym typeface="Raleway"/>
                </a:defRPr>
              </a:pPr>
              <a:endParaRPr sz="900"/>
            </a:p>
          </p:txBody>
        </p:sp>
        <p:sp>
          <p:nvSpPr>
            <p:cNvPr id="1879" name="Block Arc 21"/>
            <p:cNvSpPr/>
            <p:nvPr/>
          </p:nvSpPr>
          <p:spPr>
            <a:xfrm rot="14446845">
              <a:off x="16033201" y="365831"/>
              <a:ext cx="3193394" cy="401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9" h="20076" extrusionOk="0">
                  <a:moveTo>
                    <a:pt x="12944" y="0"/>
                  </a:moveTo>
                  <a:cubicBezTo>
                    <a:pt x="19323" y="2891"/>
                    <a:pt x="21600" y="9423"/>
                    <a:pt x="18031" y="14589"/>
                  </a:cubicBezTo>
                  <a:cubicBezTo>
                    <a:pt x="14461" y="19756"/>
                    <a:pt x="6397" y="21600"/>
                    <a:pt x="18" y="18709"/>
                  </a:cubicBezTo>
                  <a:cubicBezTo>
                    <a:pt x="12" y="18706"/>
                    <a:pt x="6" y="18703"/>
                    <a:pt x="0" y="18701"/>
                  </a:cubicBezTo>
                  <a:lnTo>
                    <a:pt x="1560" y="16451"/>
                  </a:lnTo>
                  <a:cubicBezTo>
                    <a:pt x="6398" y="18653"/>
                    <a:pt x="12524" y="17260"/>
                    <a:pt x="15242" y="13341"/>
                  </a:cubicBezTo>
                  <a:cubicBezTo>
                    <a:pt x="17960" y="9422"/>
                    <a:pt x="16241" y="4460"/>
                    <a:pt x="11403" y="2258"/>
                  </a:cubicBezTo>
                  <a:cubicBezTo>
                    <a:pt x="11398" y="2256"/>
                    <a:pt x="11393" y="2254"/>
                    <a:pt x="11389" y="2252"/>
                  </a:cubicBezTo>
                  <a:close/>
                </a:path>
              </a:pathLst>
            </a:custGeom>
            <a:solidFill>
              <a:schemeClr val="accent5">
                <a:alpha val="8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>
                <a:defRPr>
                  <a:latin typeface="Raleway"/>
                  <a:ea typeface="Raleway"/>
                  <a:cs typeface="Raleway"/>
                  <a:sym typeface="Raleway"/>
                </a:defRPr>
              </a:pPr>
              <a:endParaRPr sz="900"/>
            </a:p>
          </p:txBody>
        </p:sp>
      </p:grpSp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874702" y="1391783"/>
            <a:ext cx="2510404" cy="12133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“KINEU”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named after 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Myrzhakyp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Dulatov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3425575" y="5494713"/>
            <a:ext cx="4109368" cy="10729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tabLst/>
              <a:defRPr sz="3100"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defTabSz="457200">
              <a:spcBef>
                <a:spcPts val="0"/>
              </a:spcBef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"Higher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Agrotechnical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College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Chaglinka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village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4014150" y="1138531"/>
            <a:ext cx="3355272" cy="15159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tabLst/>
              <a:defRPr sz="3100"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"North Kazakhstan State University" named after M.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Kozybaev</a:t>
            </a:r>
            <a:endParaRPr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8170834" y="5646154"/>
            <a:ext cx="3454847" cy="8508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tabLst/>
              <a:defRPr sz="3100"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Kostanay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State University” named after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Akhmet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Baitursynov</a:t>
            </a:r>
            <a:endParaRPr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Block Arc 19"/>
          <p:cNvSpPr/>
          <p:nvPr/>
        </p:nvSpPr>
        <p:spPr>
          <a:xfrm rot="3284132">
            <a:off x="10241996" y="2796847"/>
            <a:ext cx="1623671" cy="2094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19" h="20076" extrusionOk="0">
                <a:moveTo>
                  <a:pt x="12944" y="0"/>
                </a:moveTo>
                <a:cubicBezTo>
                  <a:pt x="19323" y="2891"/>
                  <a:pt x="21600" y="9423"/>
                  <a:pt x="18031" y="14589"/>
                </a:cubicBezTo>
                <a:cubicBezTo>
                  <a:pt x="14461" y="19756"/>
                  <a:pt x="6397" y="21600"/>
                  <a:pt x="18" y="18709"/>
                </a:cubicBezTo>
                <a:cubicBezTo>
                  <a:pt x="12" y="18706"/>
                  <a:pt x="6" y="18703"/>
                  <a:pt x="0" y="18701"/>
                </a:cubicBezTo>
                <a:lnTo>
                  <a:pt x="1560" y="16451"/>
                </a:lnTo>
                <a:cubicBezTo>
                  <a:pt x="6398" y="18653"/>
                  <a:pt x="12524" y="17260"/>
                  <a:pt x="15242" y="13341"/>
                </a:cubicBezTo>
                <a:cubicBezTo>
                  <a:pt x="17960" y="9422"/>
                  <a:pt x="16241" y="4460"/>
                  <a:pt x="11403" y="2258"/>
                </a:cubicBezTo>
                <a:cubicBezTo>
                  <a:pt x="11398" y="2256"/>
                  <a:pt x="11393" y="2254"/>
                  <a:pt x="11389" y="225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86000"/>
            </a:schemeClr>
          </a:solidFill>
          <a:ln w="12700" cap="flat">
            <a:noFill/>
            <a:miter lim="400000"/>
          </a:ln>
          <a:effectLst/>
        </p:spPr>
        <p:txBody>
          <a:bodyPr wrap="square" lIns="22859" tIns="22859" rIns="22859" bIns="22859" numCol="1" anchor="t">
            <a:noAutofit/>
          </a:bodyPr>
          <a:lstStyle/>
          <a:p>
            <a:pPr>
              <a:defRPr>
                <a:latin typeface="Raleway"/>
                <a:ea typeface="Raleway"/>
                <a:cs typeface="Raleway"/>
                <a:sym typeface="Raleway"/>
              </a:defRPr>
            </a:pPr>
            <a:endParaRPr sz="900"/>
          </a:p>
        </p:txBody>
      </p:sp>
      <p:sp>
        <p:nvSpPr>
          <p:cNvPr id="6" name="TextBox 5"/>
          <p:cNvSpPr txBox="1"/>
          <p:nvPr/>
        </p:nvSpPr>
        <p:spPr>
          <a:xfrm>
            <a:off x="8653881" y="1285019"/>
            <a:ext cx="2791326" cy="938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59" tIns="22859" rIns="22859" bIns="22859" numCol="1" spcCol="38100" rtlCol="0" anchor="t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KazAtu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named after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Saken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Seyfullin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1400" b="1" dirty="0">
              <a:latin typeface="+mj-lt"/>
              <a:sym typeface="Raleway Light"/>
            </a:endParaRPr>
          </a:p>
        </p:txBody>
      </p:sp>
      <p:sp>
        <p:nvSpPr>
          <p:cNvPr id="1865" name="Title 1"/>
          <p:cNvSpPr txBox="1">
            <a:spLocks noGrp="1"/>
          </p:cNvSpPr>
          <p:nvPr>
            <p:ph type="title"/>
          </p:nvPr>
        </p:nvSpPr>
        <p:spPr>
          <a:xfrm>
            <a:off x="1631504" y="27171"/>
            <a:ext cx="11627085" cy="58954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ВУЗАМИ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dmin\Desktop\Mask Group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52" y="2526632"/>
            <a:ext cx="2033065" cy="21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Mask Group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01" y="2549675"/>
            <a:ext cx="2023284" cy="201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Mask Group 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78" y="2478505"/>
            <a:ext cx="2037001" cy="20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Mask Group 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7" y="2490537"/>
            <a:ext cx="205861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\Desktop\Mask Group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28" y="2511501"/>
            <a:ext cx="2044042" cy="206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28" y="2480086"/>
            <a:ext cx="2069432" cy="2200198"/>
          </a:xfrm>
          <a:prstGeom prst="rect">
            <a:avLst/>
          </a:prstGeom>
        </p:spPr>
      </p:pic>
      <p:sp>
        <p:nvSpPr>
          <p:cNvPr id="55" name="Freeform 81"/>
          <p:cNvSpPr>
            <a:spLocks noEditPoints="1"/>
          </p:cNvSpPr>
          <p:nvPr/>
        </p:nvSpPr>
        <p:spPr bwMode="auto">
          <a:xfrm>
            <a:off x="9816514" y="782053"/>
            <a:ext cx="678200" cy="550440"/>
          </a:xfrm>
          <a:custGeom>
            <a:avLst/>
            <a:gdLst>
              <a:gd name="T0" fmla="*/ 427 w 427"/>
              <a:gd name="T1" fmla="*/ 80 h 373"/>
              <a:gd name="T2" fmla="*/ 396 w 427"/>
              <a:gd name="T3" fmla="*/ 41 h 373"/>
              <a:gd name="T4" fmla="*/ 222 w 427"/>
              <a:gd name="T5" fmla="*/ 1 h 373"/>
              <a:gd name="T6" fmla="*/ 213 w 427"/>
              <a:gd name="T7" fmla="*/ 0 h 373"/>
              <a:gd name="T8" fmla="*/ 204 w 427"/>
              <a:gd name="T9" fmla="*/ 1 h 373"/>
              <a:gd name="T10" fmla="*/ 31 w 427"/>
              <a:gd name="T11" fmla="*/ 41 h 373"/>
              <a:gd name="T12" fmla="*/ 0 w 427"/>
              <a:gd name="T13" fmla="*/ 80 h 373"/>
              <a:gd name="T14" fmla="*/ 31 w 427"/>
              <a:gd name="T15" fmla="*/ 119 h 373"/>
              <a:gd name="T16" fmla="*/ 67 w 427"/>
              <a:gd name="T17" fmla="*/ 127 h 373"/>
              <a:gd name="T18" fmla="*/ 67 w 427"/>
              <a:gd name="T19" fmla="*/ 240 h 373"/>
              <a:gd name="T20" fmla="*/ 213 w 427"/>
              <a:gd name="T21" fmla="*/ 306 h 373"/>
              <a:gd name="T22" fmla="*/ 360 w 427"/>
              <a:gd name="T23" fmla="*/ 240 h 373"/>
              <a:gd name="T24" fmla="*/ 360 w 427"/>
              <a:gd name="T25" fmla="*/ 127 h 373"/>
              <a:gd name="T26" fmla="*/ 396 w 427"/>
              <a:gd name="T27" fmla="*/ 119 h 373"/>
              <a:gd name="T28" fmla="*/ 427 w 427"/>
              <a:gd name="T29" fmla="*/ 80 h 373"/>
              <a:gd name="T30" fmla="*/ 333 w 427"/>
              <a:gd name="T31" fmla="*/ 240 h 373"/>
              <a:gd name="T32" fmla="*/ 213 w 427"/>
              <a:gd name="T33" fmla="*/ 280 h 373"/>
              <a:gd name="T34" fmla="*/ 93 w 427"/>
              <a:gd name="T35" fmla="*/ 240 h 373"/>
              <a:gd name="T36" fmla="*/ 93 w 427"/>
              <a:gd name="T37" fmla="*/ 133 h 373"/>
              <a:gd name="T38" fmla="*/ 205 w 427"/>
              <a:gd name="T39" fmla="*/ 159 h 373"/>
              <a:gd name="T40" fmla="*/ 213 w 427"/>
              <a:gd name="T41" fmla="*/ 160 h 373"/>
              <a:gd name="T42" fmla="*/ 222 w 427"/>
              <a:gd name="T43" fmla="*/ 159 h 373"/>
              <a:gd name="T44" fmla="*/ 333 w 427"/>
              <a:gd name="T45" fmla="*/ 133 h 373"/>
              <a:gd name="T46" fmla="*/ 333 w 427"/>
              <a:gd name="T47" fmla="*/ 240 h 373"/>
              <a:gd name="T48" fmla="*/ 216 w 427"/>
              <a:gd name="T49" fmla="*/ 133 h 373"/>
              <a:gd name="T50" fmla="*/ 213 w 427"/>
              <a:gd name="T51" fmla="*/ 133 h 373"/>
              <a:gd name="T52" fmla="*/ 210 w 427"/>
              <a:gd name="T53" fmla="*/ 133 h 373"/>
              <a:gd name="T54" fmla="*/ 37 w 427"/>
              <a:gd name="T55" fmla="*/ 93 h 373"/>
              <a:gd name="T56" fmla="*/ 27 w 427"/>
              <a:gd name="T57" fmla="*/ 80 h 373"/>
              <a:gd name="T58" fmla="*/ 37 w 427"/>
              <a:gd name="T59" fmla="*/ 67 h 373"/>
              <a:gd name="T60" fmla="*/ 210 w 427"/>
              <a:gd name="T61" fmla="*/ 27 h 373"/>
              <a:gd name="T62" fmla="*/ 213 w 427"/>
              <a:gd name="T63" fmla="*/ 26 h 373"/>
              <a:gd name="T64" fmla="*/ 216 w 427"/>
              <a:gd name="T65" fmla="*/ 27 h 373"/>
              <a:gd name="T66" fmla="*/ 390 w 427"/>
              <a:gd name="T67" fmla="*/ 67 h 373"/>
              <a:gd name="T68" fmla="*/ 400 w 427"/>
              <a:gd name="T69" fmla="*/ 80 h 373"/>
              <a:gd name="T70" fmla="*/ 390 w 427"/>
              <a:gd name="T71" fmla="*/ 93 h 373"/>
              <a:gd name="T72" fmla="*/ 216 w 427"/>
              <a:gd name="T73" fmla="*/ 133 h 373"/>
              <a:gd name="T74" fmla="*/ 387 w 427"/>
              <a:gd name="T75" fmla="*/ 146 h 373"/>
              <a:gd name="T76" fmla="*/ 400 w 427"/>
              <a:gd name="T77" fmla="*/ 133 h 373"/>
              <a:gd name="T78" fmla="*/ 413 w 427"/>
              <a:gd name="T79" fmla="*/ 146 h 373"/>
              <a:gd name="T80" fmla="*/ 413 w 427"/>
              <a:gd name="T81" fmla="*/ 266 h 373"/>
              <a:gd name="T82" fmla="*/ 400 w 427"/>
              <a:gd name="T83" fmla="*/ 280 h 373"/>
              <a:gd name="T84" fmla="*/ 387 w 427"/>
              <a:gd name="T85" fmla="*/ 266 h 373"/>
              <a:gd name="T86" fmla="*/ 387 w 427"/>
              <a:gd name="T87" fmla="*/ 146 h 373"/>
              <a:gd name="T88" fmla="*/ 400 w 427"/>
              <a:gd name="T89" fmla="*/ 293 h 373"/>
              <a:gd name="T90" fmla="*/ 427 w 427"/>
              <a:gd name="T91" fmla="*/ 346 h 373"/>
              <a:gd name="T92" fmla="*/ 400 w 427"/>
              <a:gd name="T93" fmla="*/ 373 h 373"/>
              <a:gd name="T94" fmla="*/ 373 w 427"/>
              <a:gd name="T95" fmla="*/ 346 h 373"/>
              <a:gd name="T96" fmla="*/ 400 w 427"/>
              <a:gd name="T97" fmla="*/ 29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7" h="373">
                <a:moveTo>
                  <a:pt x="427" y="80"/>
                </a:moveTo>
                <a:cubicBezTo>
                  <a:pt x="427" y="61"/>
                  <a:pt x="414" y="45"/>
                  <a:pt x="396" y="41"/>
                </a:cubicBezTo>
                <a:lnTo>
                  <a:pt x="222" y="1"/>
                </a:lnTo>
                <a:cubicBezTo>
                  <a:pt x="219" y="0"/>
                  <a:pt x="216" y="0"/>
                  <a:pt x="213" y="0"/>
                </a:cubicBezTo>
                <a:cubicBezTo>
                  <a:pt x="210" y="0"/>
                  <a:pt x="207" y="0"/>
                  <a:pt x="204" y="1"/>
                </a:cubicBezTo>
                <a:lnTo>
                  <a:pt x="31" y="41"/>
                </a:lnTo>
                <a:cubicBezTo>
                  <a:pt x="13" y="45"/>
                  <a:pt x="0" y="61"/>
                  <a:pt x="0" y="80"/>
                </a:cubicBezTo>
                <a:cubicBezTo>
                  <a:pt x="0" y="98"/>
                  <a:pt x="13" y="114"/>
                  <a:pt x="31" y="119"/>
                </a:cubicBezTo>
                <a:lnTo>
                  <a:pt x="67" y="127"/>
                </a:lnTo>
                <a:lnTo>
                  <a:pt x="67" y="240"/>
                </a:lnTo>
                <a:cubicBezTo>
                  <a:pt x="67" y="275"/>
                  <a:pt x="107" y="306"/>
                  <a:pt x="213" y="306"/>
                </a:cubicBezTo>
                <a:cubicBezTo>
                  <a:pt x="319" y="306"/>
                  <a:pt x="360" y="275"/>
                  <a:pt x="360" y="240"/>
                </a:cubicBezTo>
                <a:lnTo>
                  <a:pt x="360" y="127"/>
                </a:lnTo>
                <a:lnTo>
                  <a:pt x="396" y="119"/>
                </a:lnTo>
                <a:cubicBezTo>
                  <a:pt x="414" y="114"/>
                  <a:pt x="427" y="98"/>
                  <a:pt x="427" y="80"/>
                </a:cubicBezTo>
                <a:close/>
                <a:moveTo>
                  <a:pt x="333" y="240"/>
                </a:moveTo>
                <a:cubicBezTo>
                  <a:pt x="333" y="254"/>
                  <a:pt x="293" y="280"/>
                  <a:pt x="213" y="280"/>
                </a:cubicBezTo>
                <a:cubicBezTo>
                  <a:pt x="133" y="280"/>
                  <a:pt x="93" y="254"/>
                  <a:pt x="93" y="240"/>
                </a:cubicBezTo>
                <a:lnTo>
                  <a:pt x="93" y="133"/>
                </a:lnTo>
                <a:lnTo>
                  <a:pt x="205" y="159"/>
                </a:lnTo>
                <a:cubicBezTo>
                  <a:pt x="207" y="159"/>
                  <a:pt x="210" y="160"/>
                  <a:pt x="213" y="160"/>
                </a:cubicBezTo>
                <a:cubicBezTo>
                  <a:pt x="216" y="160"/>
                  <a:pt x="219" y="159"/>
                  <a:pt x="222" y="159"/>
                </a:cubicBezTo>
                <a:lnTo>
                  <a:pt x="333" y="133"/>
                </a:lnTo>
                <a:lnTo>
                  <a:pt x="333" y="240"/>
                </a:lnTo>
                <a:close/>
                <a:moveTo>
                  <a:pt x="216" y="133"/>
                </a:moveTo>
                <a:cubicBezTo>
                  <a:pt x="215" y="133"/>
                  <a:pt x="214" y="133"/>
                  <a:pt x="213" y="133"/>
                </a:cubicBezTo>
                <a:cubicBezTo>
                  <a:pt x="212" y="133"/>
                  <a:pt x="211" y="133"/>
                  <a:pt x="210" y="133"/>
                </a:cubicBezTo>
                <a:lnTo>
                  <a:pt x="37" y="93"/>
                </a:lnTo>
                <a:cubicBezTo>
                  <a:pt x="31" y="91"/>
                  <a:pt x="27" y="86"/>
                  <a:pt x="27" y="80"/>
                </a:cubicBezTo>
                <a:cubicBezTo>
                  <a:pt x="27" y="73"/>
                  <a:pt x="31" y="68"/>
                  <a:pt x="37" y="67"/>
                </a:cubicBezTo>
                <a:lnTo>
                  <a:pt x="210" y="27"/>
                </a:lnTo>
                <a:cubicBezTo>
                  <a:pt x="211" y="26"/>
                  <a:pt x="212" y="26"/>
                  <a:pt x="213" y="26"/>
                </a:cubicBezTo>
                <a:cubicBezTo>
                  <a:pt x="214" y="26"/>
                  <a:pt x="215" y="26"/>
                  <a:pt x="216" y="27"/>
                </a:cubicBezTo>
                <a:lnTo>
                  <a:pt x="390" y="67"/>
                </a:lnTo>
                <a:cubicBezTo>
                  <a:pt x="396" y="68"/>
                  <a:pt x="400" y="73"/>
                  <a:pt x="400" y="80"/>
                </a:cubicBezTo>
                <a:cubicBezTo>
                  <a:pt x="400" y="86"/>
                  <a:pt x="396" y="91"/>
                  <a:pt x="390" y="93"/>
                </a:cubicBezTo>
                <a:lnTo>
                  <a:pt x="216" y="133"/>
                </a:lnTo>
                <a:close/>
                <a:moveTo>
                  <a:pt x="387" y="146"/>
                </a:moveTo>
                <a:cubicBezTo>
                  <a:pt x="387" y="139"/>
                  <a:pt x="393" y="133"/>
                  <a:pt x="400" y="133"/>
                </a:cubicBezTo>
                <a:cubicBezTo>
                  <a:pt x="407" y="133"/>
                  <a:pt x="413" y="139"/>
                  <a:pt x="413" y="146"/>
                </a:cubicBezTo>
                <a:lnTo>
                  <a:pt x="413" y="266"/>
                </a:lnTo>
                <a:cubicBezTo>
                  <a:pt x="413" y="274"/>
                  <a:pt x="407" y="280"/>
                  <a:pt x="400" y="280"/>
                </a:cubicBezTo>
                <a:cubicBezTo>
                  <a:pt x="393" y="280"/>
                  <a:pt x="387" y="274"/>
                  <a:pt x="387" y="266"/>
                </a:cubicBezTo>
                <a:lnTo>
                  <a:pt x="387" y="146"/>
                </a:lnTo>
                <a:close/>
                <a:moveTo>
                  <a:pt x="400" y="293"/>
                </a:moveTo>
                <a:cubicBezTo>
                  <a:pt x="415" y="293"/>
                  <a:pt x="427" y="332"/>
                  <a:pt x="427" y="346"/>
                </a:cubicBezTo>
                <a:cubicBezTo>
                  <a:pt x="427" y="361"/>
                  <a:pt x="415" y="373"/>
                  <a:pt x="400" y="373"/>
                </a:cubicBezTo>
                <a:cubicBezTo>
                  <a:pt x="385" y="373"/>
                  <a:pt x="373" y="361"/>
                  <a:pt x="373" y="346"/>
                </a:cubicBezTo>
                <a:cubicBezTo>
                  <a:pt x="373" y="332"/>
                  <a:pt x="385" y="293"/>
                  <a:pt x="400" y="29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59" name="Freeform 81"/>
          <p:cNvSpPr>
            <a:spLocks noEditPoints="1"/>
          </p:cNvSpPr>
          <p:nvPr/>
        </p:nvSpPr>
        <p:spPr bwMode="auto">
          <a:xfrm>
            <a:off x="5328733" y="818147"/>
            <a:ext cx="666169" cy="514345"/>
          </a:xfrm>
          <a:custGeom>
            <a:avLst/>
            <a:gdLst>
              <a:gd name="T0" fmla="*/ 427 w 427"/>
              <a:gd name="T1" fmla="*/ 80 h 373"/>
              <a:gd name="T2" fmla="*/ 396 w 427"/>
              <a:gd name="T3" fmla="*/ 41 h 373"/>
              <a:gd name="T4" fmla="*/ 222 w 427"/>
              <a:gd name="T5" fmla="*/ 1 h 373"/>
              <a:gd name="T6" fmla="*/ 213 w 427"/>
              <a:gd name="T7" fmla="*/ 0 h 373"/>
              <a:gd name="T8" fmla="*/ 204 w 427"/>
              <a:gd name="T9" fmla="*/ 1 h 373"/>
              <a:gd name="T10" fmla="*/ 31 w 427"/>
              <a:gd name="T11" fmla="*/ 41 h 373"/>
              <a:gd name="T12" fmla="*/ 0 w 427"/>
              <a:gd name="T13" fmla="*/ 80 h 373"/>
              <a:gd name="T14" fmla="*/ 31 w 427"/>
              <a:gd name="T15" fmla="*/ 119 h 373"/>
              <a:gd name="T16" fmla="*/ 67 w 427"/>
              <a:gd name="T17" fmla="*/ 127 h 373"/>
              <a:gd name="T18" fmla="*/ 67 w 427"/>
              <a:gd name="T19" fmla="*/ 240 h 373"/>
              <a:gd name="T20" fmla="*/ 213 w 427"/>
              <a:gd name="T21" fmla="*/ 306 h 373"/>
              <a:gd name="T22" fmla="*/ 360 w 427"/>
              <a:gd name="T23" fmla="*/ 240 h 373"/>
              <a:gd name="T24" fmla="*/ 360 w 427"/>
              <a:gd name="T25" fmla="*/ 127 h 373"/>
              <a:gd name="T26" fmla="*/ 396 w 427"/>
              <a:gd name="T27" fmla="*/ 119 h 373"/>
              <a:gd name="T28" fmla="*/ 427 w 427"/>
              <a:gd name="T29" fmla="*/ 80 h 373"/>
              <a:gd name="T30" fmla="*/ 333 w 427"/>
              <a:gd name="T31" fmla="*/ 240 h 373"/>
              <a:gd name="T32" fmla="*/ 213 w 427"/>
              <a:gd name="T33" fmla="*/ 280 h 373"/>
              <a:gd name="T34" fmla="*/ 93 w 427"/>
              <a:gd name="T35" fmla="*/ 240 h 373"/>
              <a:gd name="T36" fmla="*/ 93 w 427"/>
              <a:gd name="T37" fmla="*/ 133 h 373"/>
              <a:gd name="T38" fmla="*/ 205 w 427"/>
              <a:gd name="T39" fmla="*/ 159 h 373"/>
              <a:gd name="T40" fmla="*/ 213 w 427"/>
              <a:gd name="T41" fmla="*/ 160 h 373"/>
              <a:gd name="T42" fmla="*/ 222 w 427"/>
              <a:gd name="T43" fmla="*/ 159 h 373"/>
              <a:gd name="T44" fmla="*/ 333 w 427"/>
              <a:gd name="T45" fmla="*/ 133 h 373"/>
              <a:gd name="T46" fmla="*/ 333 w 427"/>
              <a:gd name="T47" fmla="*/ 240 h 373"/>
              <a:gd name="T48" fmla="*/ 216 w 427"/>
              <a:gd name="T49" fmla="*/ 133 h 373"/>
              <a:gd name="T50" fmla="*/ 213 w 427"/>
              <a:gd name="T51" fmla="*/ 133 h 373"/>
              <a:gd name="T52" fmla="*/ 210 w 427"/>
              <a:gd name="T53" fmla="*/ 133 h 373"/>
              <a:gd name="T54" fmla="*/ 37 w 427"/>
              <a:gd name="T55" fmla="*/ 93 h 373"/>
              <a:gd name="T56" fmla="*/ 27 w 427"/>
              <a:gd name="T57" fmla="*/ 80 h 373"/>
              <a:gd name="T58" fmla="*/ 37 w 427"/>
              <a:gd name="T59" fmla="*/ 67 h 373"/>
              <a:gd name="T60" fmla="*/ 210 w 427"/>
              <a:gd name="T61" fmla="*/ 27 h 373"/>
              <a:gd name="T62" fmla="*/ 213 w 427"/>
              <a:gd name="T63" fmla="*/ 26 h 373"/>
              <a:gd name="T64" fmla="*/ 216 w 427"/>
              <a:gd name="T65" fmla="*/ 27 h 373"/>
              <a:gd name="T66" fmla="*/ 390 w 427"/>
              <a:gd name="T67" fmla="*/ 67 h 373"/>
              <a:gd name="T68" fmla="*/ 400 w 427"/>
              <a:gd name="T69" fmla="*/ 80 h 373"/>
              <a:gd name="T70" fmla="*/ 390 w 427"/>
              <a:gd name="T71" fmla="*/ 93 h 373"/>
              <a:gd name="T72" fmla="*/ 216 w 427"/>
              <a:gd name="T73" fmla="*/ 133 h 373"/>
              <a:gd name="T74" fmla="*/ 387 w 427"/>
              <a:gd name="T75" fmla="*/ 146 h 373"/>
              <a:gd name="T76" fmla="*/ 400 w 427"/>
              <a:gd name="T77" fmla="*/ 133 h 373"/>
              <a:gd name="T78" fmla="*/ 413 w 427"/>
              <a:gd name="T79" fmla="*/ 146 h 373"/>
              <a:gd name="T80" fmla="*/ 413 w 427"/>
              <a:gd name="T81" fmla="*/ 266 h 373"/>
              <a:gd name="T82" fmla="*/ 400 w 427"/>
              <a:gd name="T83" fmla="*/ 280 h 373"/>
              <a:gd name="T84" fmla="*/ 387 w 427"/>
              <a:gd name="T85" fmla="*/ 266 h 373"/>
              <a:gd name="T86" fmla="*/ 387 w 427"/>
              <a:gd name="T87" fmla="*/ 146 h 373"/>
              <a:gd name="T88" fmla="*/ 400 w 427"/>
              <a:gd name="T89" fmla="*/ 293 h 373"/>
              <a:gd name="T90" fmla="*/ 427 w 427"/>
              <a:gd name="T91" fmla="*/ 346 h 373"/>
              <a:gd name="T92" fmla="*/ 400 w 427"/>
              <a:gd name="T93" fmla="*/ 373 h 373"/>
              <a:gd name="T94" fmla="*/ 373 w 427"/>
              <a:gd name="T95" fmla="*/ 346 h 373"/>
              <a:gd name="T96" fmla="*/ 400 w 427"/>
              <a:gd name="T97" fmla="*/ 29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7" h="373">
                <a:moveTo>
                  <a:pt x="427" y="80"/>
                </a:moveTo>
                <a:cubicBezTo>
                  <a:pt x="427" y="61"/>
                  <a:pt x="414" y="45"/>
                  <a:pt x="396" y="41"/>
                </a:cubicBezTo>
                <a:lnTo>
                  <a:pt x="222" y="1"/>
                </a:lnTo>
                <a:cubicBezTo>
                  <a:pt x="219" y="0"/>
                  <a:pt x="216" y="0"/>
                  <a:pt x="213" y="0"/>
                </a:cubicBezTo>
                <a:cubicBezTo>
                  <a:pt x="210" y="0"/>
                  <a:pt x="207" y="0"/>
                  <a:pt x="204" y="1"/>
                </a:cubicBezTo>
                <a:lnTo>
                  <a:pt x="31" y="41"/>
                </a:lnTo>
                <a:cubicBezTo>
                  <a:pt x="13" y="45"/>
                  <a:pt x="0" y="61"/>
                  <a:pt x="0" y="80"/>
                </a:cubicBezTo>
                <a:cubicBezTo>
                  <a:pt x="0" y="98"/>
                  <a:pt x="13" y="114"/>
                  <a:pt x="31" y="119"/>
                </a:cubicBezTo>
                <a:lnTo>
                  <a:pt x="67" y="127"/>
                </a:lnTo>
                <a:lnTo>
                  <a:pt x="67" y="240"/>
                </a:lnTo>
                <a:cubicBezTo>
                  <a:pt x="67" y="275"/>
                  <a:pt x="107" y="306"/>
                  <a:pt x="213" y="306"/>
                </a:cubicBezTo>
                <a:cubicBezTo>
                  <a:pt x="319" y="306"/>
                  <a:pt x="360" y="275"/>
                  <a:pt x="360" y="240"/>
                </a:cubicBezTo>
                <a:lnTo>
                  <a:pt x="360" y="127"/>
                </a:lnTo>
                <a:lnTo>
                  <a:pt x="396" y="119"/>
                </a:lnTo>
                <a:cubicBezTo>
                  <a:pt x="414" y="114"/>
                  <a:pt x="427" y="98"/>
                  <a:pt x="427" y="80"/>
                </a:cubicBezTo>
                <a:close/>
                <a:moveTo>
                  <a:pt x="333" y="240"/>
                </a:moveTo>
                <a:cubicBezTo>
                  <a:pt x="333" y="254"/>
                  <a:pt x="293" y="280"/>
                  <a:pt x="213" y="280"/>
                </a:cubicBezTo>
                <a:cubicBezTo>
                  <a:pt x="133" y="280"/>
                  <a:pt x="93" y="254"/>
                  <a:pt x="93" y="240"/>
                </a:cubicBezTo>
                <a:lnTo>
                  <a:pt x="93" y="133"/>
                </a:lnTo>
                <a:lnTo>
                  <a:pt x="205" y="159"/>
                </a:lnTo>
                <a:cubicBezTo>
                  <a:pt x="207" y="159"/>
                  <a:pt x="210" y="160"/>
                  <a:pt x="213" y="160"/>
                </a:cubicBezTo>
                <a:cubicBezTo>
                  <a:pt x="216" y="160"/>
                  <a:pt x="219" y="159"/>
                  <a:pt x="222" y="159"/>
                </a:cubicBezTo>
                <a:lnTo>
                  <a:pt x="333" y="133"/>
                </a:lnTo>
                <a:lnTo>
                  <a:pt x="333" y="240"/>
                </a:lnTo>
                <a:close/>
                <a:moveTo>
                  <a:pt x="216" y="133"/>
                </a:moveTo>
                <a:cubicBezTo>
                  <a:pt x="215" y="133"/>
                  <a:pt x="214" y="133"/>
                  <a:pt x="213" y="133"/>
                </a:cubicBezTo>
                <a:cubicBezTo>
                  <a:pt x="212" y="133"/>
                  <a:pt x="211" y="133"/>
                  <a:pt x="210" y="133"/>
                </a:cubicBezTo>
                <a:lnTo>
                  <a:pt x="37" y="93"/>
                </a:lnTo>
                <a:cubicBezTo>
                  <a:pt x="31" y="91"/>
                  <a:pt x="27" y="86"/>
                  <a:pt x="27" y="80"/>
                </a:cubicBezTo>
                <a:cubicBezTo>
                  <a:pt x="27" y="73"/>
                  <a:pt x="31" y="68"/>
                  <a:pt x="37" y="67"/>
                </a:cubicBezTo>
                <a:lnTo>
                  <a:pt x="210" y="27"/>
                </a:lnTo>
                <a:cubicBezTo>
                  <a:pt x="211" y="26"/>
                  <a:pt x="212" y="26"/>
                  <a:pt x="213" y="26"/>
                </a:cubicBezTo>
                <a:cubicBezTo>
                  <a:pt x="214" y="26"/>
                  <a:pt x="215" y="26"/>
                  <a:pt x="216" y="27"/>
                </a:cubicBezTo>
                <a:lnTo>
                  <a:pt x="390" y="67"/>
                </a:lnTo>
                <a:cubicBezTo>
                  <a:pt x="396" y="68"/>
                  <a:pt x="400" y="73"/>
                  <a:pt x="400" y="80"/>
                </a:cubicBezTo>
                <a:cubicBezTo>
                  <a:pt x="400" y="86"/>
                  <a:pt x="396" y="91"/>
                  <a:pt x="390" y="93"/>
                </a:cubicBezTo>
                <a:lnTo>
                  <a:pt x="216" y="133"/>
                </a:lnTo>
                <a:close/>
                <a:moveTo>
                  <a:pt x="387" y="146"/>
                </a:moveTo>
                <a:cubicBezTo>
                  <a:pt x="387" y="139"/>
                  <a:pt x="393" y="133"/>
                  <a:pt x="400" y="133"/>
                </a:cubicBezTo>
                <a:cubicBezTo>
                  <a:pt x="407" y="133"/>
                  <a:pt x="413" y="139"/>
                  <a:pt x="413" y="146"/>
                </a:cubicBezTo>
                <a:lnTo>
                  <a:pt x="413" y="266"/>
                </a:lnTo>
                <a:cubicBezTo>
                  <a:pt x="413" y="274"/>
                  <a:pt x="407" y="280"/>
                  <a:pt x="400" y="280"/>
                </a:cubicBezTo>
                <a:cubicBezTo>
                  <a:pt x="393" y="280"/>
                  <a:pt x="387" y="274"/>
                  <a:pt x="387" y="266"/>
                </a:cubicBezTo>
                <a:lnTo>
                  <a:pt x="387" y="146"/>
                </a:lnTo>
                <a:close/>
                <a:moveTo>
                  <a:pt x="400" y="293"/>
                </a:moveTo>
                <a:cubicBezTo>
                  <a:pt x="415" y="293"/>
                  <a:pt x="427" y="332"/>
                  <a:pt x="427" y="346"/>
                </a:cubicBezTo>
                <a:cubicBezTo>
                  <a:pt x="427" y="361"/>
                  <a:pt x="415" y="373"/>
                  <a:pt x="400" y="373"/>
                </a:cubicBezTo>
                <a:cubicBezTo>
                  <a:pt x="385" y="373"/>
                  <a:pt x="373" y="361"/>
                  <a:pt x="373" y="346"/>
                </a:cubicBezTo>
                <a:cubicBezTo>
                  <a:pt x="373" y="332"/>
                  <a:pt x="385" y="293"/>
                  <a:pt x="400" y="29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61" name="Freeform 81"/>
          <p:cNvSpPr>
            <a:spLocks noEditPoints="1"/>
          </p:cNvSpPr>
          <p:nvPr/>
        </p:nvSpPr>
        <p:spPr bwMode="auto">
          <a:xfrm>
            <a:off x="1126774" y="4741823"/>
            <a:ext cx="589969" cy="481264"/>
          </a:xfrm>
          <a:custGeom>
            <a:avLst/>
            <a:gdLst>
              <a:gd name="T0" fmla="*/ 427 w 427"/>
              <a:gd name="T1" fmla="*/ 80 h 373"/>
              <a:gd name="T2" fmla="*/ 396 w 427"/>
              <a:gd name="T3" fmla="*/ 41 h 373"/>
              <a:gd name="T4" fmla="*/ 222 w 427"/>
              <a:gd name="T5" fmla="*/ 1 h 373"/>
              <a:gd name="T6" fmla="*/ 213 w 427"/>
              <a:gd name="T7" fmla="*/ 0 h 373"/>
              <a:gd name="T8" fmla="*/ 204 w 427"/>
              <a:gd name="T9" fmla="*/ 1 h 373"/>
              <a:gd name="T10" fmla="*/ 31 w 427"/>
              <a:gd name="T11" fmla="*/ 41 h 373"/>
              <a:gd name="T12" fmla="*/ 0 w 427"/>
              <a:gd name="T13" fmla="*/ 80 h 373"/>
              <a:gd name="T14" fmla="*/ 31 w 427"/>
              <a:gd name="T15" fmla="*/ 119 h 373"/>
              <a:gd name="T16" fmla="*/ 67 w 427"/>
              <a:gd name="T17" fmla="*/ 127 h 373"/>
              <a:gd name="T18" fmla="*/ 67 w 427"/>
              <a:gd name="T19" fmla="*/ 240 h 373"/>
              <a:gd name="T20" fmla="*/ 213 w 427"/>
              <a:gd name="T21" fmla="*/ 306 h 373"/>
              <a:gd name="T22" fmla="*/ 360 w 427"/>
              <a:gd name="T23" fmla="*/ 240 h 373"/>
              <a:gd name="T24" fmla="*/ 360 w 427"/>
              <a:gd name="T25" fmla="*/ 127 h 373"/>
              <a:gd name="T26" fmla="*/ 396 w 427"/>
              <a:gd name="T27" fmla="*/ 119 h 373"/>
              <a:gd name="T28" fmla="*/ 427 w 427"/>
              <a:gd name="T29" fmla="*/ 80 h 373"/>
              <a:gd name="T30" fmla="*/ 333 w 427"/>
              <a:gd name="T31" fmla="*/ 240 h 373"/>
              <a:gd name="T32" fmla="*/ 213 w 427"/>
              <a:gd name="T33" fmla="*/ 280 h 373"/>
              <a:gd name="T34" fmla="*/ 93 w 427"/>
              <a:gd name="T35" fmla="*/ 240 h 373"/>
              <a:gd name="T36" fmla="*/ 93 w 427"/>
              <a:gd name="T37" fmla="*/ 133 h 373"/>
              <a:gd name="T38" fmla="*/ 205 w 427"/>
              <a:gd name="T39" fmla="*/ 159 h 373"/>
              <a:gd name="T40" fmla="*/ 213 w 427"/>
              <a:gd name="T41" fmla="*/ 160 h 373"/>
              <a:gd name="T42" fmla="*/ 222 w 427"/>
              <a:gd name="T43" fmla="*/ 159 h 373"/>
              <a:gd name="T44" fmla="*/ 333 w 427"/>
              <a:gd name="T45" fmla="*/ 133 h 373"/>
              <a:gd name="T46" fmla="*/ 333 w 427"/>
              <a:gd name="T47" fmla="*/ 240 h 373"/>
              <a:gd name="T48" fmla="*/ 216 w 427"/>
              <a:gd name="T49" fmla="*/ 133 h 373"/>
              <a:gd name="T50" fmla="*/ 213 w 427"/>
              <a:gd name="T51" fmla="*/ 133 h 373"/>
              <a:gd name="T52" fmla="*/ 210 w 427"/>
              <a:gd name="T53" fmla="*/ 133 h 373"/>
              <a:gd name="T54" fmla="*/ 37 w 427"/>
              <a:gd name="T55" fmla="*/ 93 h 373"/>
              <a:gd name="T56" fmla="*/ 27 w 427"/>
              <a:gd name="T57" fmla="*/ 80 h 373"/>
              <a:gd name="T58" fmla="*/ 37 w 427"/>
              <a:gd name="T59" fmla="*/ 67 h 373"/>
              <a:gd name="T60" fmla="*/ 210 w 427"/>
              <a:gd name="T61" fmla="*/ 27 h 373"/>
              <a:gd name="T62" fmla="*/ 213 w 427"/>
              <a:gd name="T63" fmla="*/ 26 h 373"/>
              <a:gd name="T64" fmla="*/ 216 w 427"/>
              <a:gd name="T65" fmla="*/ 27 h 373"/>
              <a:gd name="T66" fmla="*/ 390 w 427"/>
              <a:gd name="T67" fmla="*/ 67 h 373"/>
              <a:gd name="T68" fmla="*/ 400 w 427"/>
              <a:gd name="T69" fmla="*/ 80 h 373"/>
              <a:gd name="T70" fmla="*/ 390 w 427"/>
              <a:gd name="T71" fmla="*/ 93 h 373"/>
              <a:gd name="T72" fmla="*/ 216 w 427"/>
              <a:gd name="T73" fmla="*/ 133 h 373"/>
              <a:gd name="T74" fmla="*/ 387 w 427"/>
              <a:gd name="T75" fmla="*/ 146 h 373"/>
              <a:gd name="T76" fmla="*/ 400 w 427"/>
              <a:gd name="T77" fmla="*/ 133 h 373"/>
              <a:gd name="T78" fmla="*/ 413 w 427"/>
              <a:gd name="T79" fmla="*/ 146 h 373"/>
              <a:gd name="T80" fmla="*/ 413 w 427"/>
              <a:gd name="T81" fmla="*/ 266 h 373"/>
              <a:gd name="T82" fmla="*/ 400 w 427"/>
              <a:gd name="T83" fmla="*/ 280 h 373"/>
              <a:gd name="T84" fmla="*/ 387 w 427"/>
              <a:gd name="T85" fmla="*/ 266 h 373"/>
              <a:gd name="T86" fmla="*/ 387 w 427"/>
              <a:gd name="T87" fmla="*/ 146 h 373"/>
              <a:gd name="T88" fmla="*/ 400 w 427"/>
              <a:gd name="T89" fmla="*/ 293 h 373"/>
              <a:gd name="T90" fmla="*/ 427 w 427"/>
              <a:gd name="T91" fmla="*/ 346 h 373"/>
              <a:gd name="T92" fmla="*/ 400 w 427"/>
              <a:gd name="T93" fmla="*/ 373 h 373"/>
              <a:gd name="T94" fmla="*/ 373 w 427"/>
              <a:gd name="T95" fmla="*/ 346 h 373"/>
              <a:gd name="T96" fmla="*/ 400 w 427"/>
              <a:gd name="T97" fmla="*/ 29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7" h="373">
                <a:moveTo>
                  <a:pt x="427" y="80"/>
                </a:moveTo>
                <a:cubicBezTo>
                  <a:pt x="427" y="61"/>
                  <a:pt x="414" y="45"/>
                  <a:pt x="396" y="41"/>
                </a:cubicBezTo>
                <a:lnTo>
                  <a:pt x="222" y="1"/>
                </a:lnTo>
                <a:cubicBezTo>
                  <a:pt x="219" y="0"/>
                  <a:pt x="216" y="0"/>
                  <a:pt x="213" y="0"/>
                </a:cubicBezTo>
                <a:cubicBezTo>
                  <a:pt x="210" y="0"/>
                  <a:pt x="207" y="0"/>
                  <a:pt x="204" y="1"/>
                </a:cubicBezTo>
                <a:lnTo>
                  <a:pt x="31" y="41"/>
                </a:lnTo>
                <a:cubicBezTo>
                  <a:pt x="13" y="45"/>
                  <a:pt x="0" y="61"/>
                  <a:pt x="0" y="80"/>
                </a:cubicBezTo>
                <a:cubicBezTo>
                  <a:pt x="0" y="98"/>
                  <a:pt x="13" y="114"/>
                  <a:pt x="31" y="119"/>
                </a:cubicBezTo>
                <a:lnTo>
                  <a:pt x="67" y="127"/>
                </a:lnTo>
                <a:lnTo>
                  <a:pt x="67" y="240"/>
                </a:lnTo>
                <a:cubicBezTo>
                  <a:pt x="67" y="275"/>
                  <a:pt x="107" y="306"/>
                  <a:pt x="213" y="306"/>
                </a:cubicBezTo>
                <a:cubicBezTo>
                  <a:pt x="319" y="306"/>
                  <a:pt x="360" y="275"/>
                  <a:pt x="360" y="240"/>
                </a:cubicBezTo>
                <a:lnTo>
                  <a:pt x="360" y="127"/>
                </a:lnTo>
                <a:lnTo>
                  <a:pt x="396" y="119"/>
                </a:lnTo>
                <a:cubicBezTo>
                  <a:pt x="414" y="114"/>
                  <a:pt x="427" y="98"/>
                  <a:pt x="427" y="80"/>
                </a:cubicBezTo>
                <a:close/>
                <a:moveTo>
                  <a:pt x="333" y="240"/>
                </a:moveTo>
                <a:cubicBezTo>
                  <a:pt x="333" y="254"/>
                  <a:pt x="293" y="280"/>
                  <a:pt x="213" y="280"/>
                </a:cubicBezTo>
                <a:cubicBezTo>
                  <a:pt x="133" y="280"/>
                  <a:pt x="93" y="254"/>
                  <a:pt x="93" y="240"/>
                </a:cubicBezTo>
                <a:lnTo>
                  <a:pt x="93" y="133"/>
                </a:lnTo>
                <a:lnTo>
                  <a:pt x="205" y="159"/>
                </a:lnTo>
                <a:cubicBezTo>
                  <a:pt x="207" y="159"/>
                  <a:pt x="210" y="160"/>
                  <a:pt x="213" y="160"/>
                </a:cubicBezTo>
                <a:cubicBezTo>
                  <a:pt x="216" y="160"/>
                  <a:pt x="219" y="159"/>
                  <a:pt x="222" y="159"/>
                </a:cubicBezTo>
                <a:lnTo>
                  <a:pt x="333" y="133"/>
                </a:lnTo>
                <a:lnTo>
                  <a:pt x="333" y="240"/>
                </a:lnTo>
                <a:close/>
                <a:moveTo>
                  <a:pt x="216" y="133"/>
                </a:moveTo>
                <a:cubicBezTo>
                  <a:pt x="215" y="133"/>
                  <a:pt x="214" y="133"/>
                  <a:pt x="213" y="133"/>
                </a:cubicBezTo>
                <a:cubicBezTo>
                  <a:pt x="212" y="133"/>
                  <a:pt x="211" y="133"/>
                  <a:pt x="210" y="133"/>
                </a:cubicBezTo>
                <a:lnTo>
                  <a:pt x="37" y="93"/>
                </a:lnTo>
                <a:cubicBezTo>
                  <a:pt x="31" y="91"/>
                  <a:pt x="27" y="86"/>
                  <a:pt x="27" y="80"/>
                </a:cubicBezTo>
                <a:cubicBezTo>
                  <a:pt x="27" y="73"/>
                  <a:pt x="31" y="68"/>
                  <a:pt x="37" y="67"/>
                </a:cubicBezTo>
                <a:lnTo>
                  <a:pt x="210" y="27"/>
                </a:lnTo>
                <a:cubicBezTo>
                  <a:pt x="211" y="26"/>
                  <a:pt x="212" y="26"/>
                  <a:pt x="213" y="26"/>
                </a:cubicBezTo>
                <a:cubicBezTo>
                  <a:pt x="214" y="26"/>
                  <a:pt x="215" y="26"/>
                  <a:pt x="216" y="27"/>
                </a:cubicBezTo>
                <a:lnTo>
                  <a:pt x="390" y="67"/>
                </a:lnTo>
                <a:cubicBezTo>
                  <a:pt x="396" y="68"/>
                  <a:pt x="400" y="73"/>
                  <a:pt x="400" y="80"/>
                </a:cubicBezTo>
                <a:cubicBezTo>
                  <a:pt x="400" y="86"/>
                  <a:pt x="396" y="91"/>
                  <a:pt x="390" y="93"/>
                </a:cubicBezTo>
                <a:lnTo>
                  <a:pt x="216" y="133"/>
                </a:lnTo>
                <a:close/>
                <a:moveTo>
                  <a:pt x="387" y="146"/>
                </a:moveTo>
                <a:cubicBezTo>
                  <a:pt x="387" y="139"/>
                  <a:pt x="393" y="133"/>
                  <a:pt x="400" y="133"/>
                </a:cubicBezTo>
                <a:cubicBezTo>
                  <a:pt x="407" y="133"/>
                  <a:pt x="413" y="139"/>
                  <a:pt x="413" y="146"/>
                </a:cubicBezTo>
                <a:lnTo>
                  <a:pt x="413" y="266"/>
                </a:lnTo>
                <a:cubicBezTo>
                  <a:pt x="413" y="274"/>
                  <a:pt x="407" y="280"/>
                  <a:pt x="400" y="280"/>
                </a:cubicBezTo>
                <a:cubicBezTo>
                  <a:pt x="393" y="280"/>
                  <a:pt x="387" y="274"/>
                  <a:pt x="387" y="266"/>
                </a:cubicBezTo>
                <a:lnTo>
                  <a:pt x="387" y="146"/>
                </a:lnTo>
                <a:close/>
                <a:moveTo>
                  <a:pt x="400" y="293"/>
                </a:moveTo>
                <a:cubicBezTo>
                  <a:pt x="415" y="293"/>
                  <a:pt x="427" y="332"/>
                  <a:pt x="427" y="346"/>
                </a:cubicBezTo>
                <a:cubicBezTo>
                  <a:pt x="427" y="361"/>
                  <a:pt x="415" y="373"/>
                  <a:pt x="400" y="373"/>
                </a:cubicBezTo>
                <a:cubicBezTo>
                  <a:pt x="385" y="373"/>
                  <a:pt x="373" y="361"/>
                  <a:pt x="373" y="346"/>
                </a:cubicBezTo>
                <a:cubicBezTo>
                  <a:pt x="373" y="332"/>
                  <a:pt x="385" y="293"/>
                  <a:pt x="400" y="29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43" name="Freeform 81"/>
          <p:cNvSpPr>
            <a:spLocks noEditPoints="1"/>
          </p:cNvSpPr>
          <p:nvPr/>
        </p:nvSpPr>
        <p:spPr bwMode="auto">
          <a:xfrm>
            <a:off x="5096122" y="4973054"/>
            <a:ext cx="589969" cy="481264"/>
          </a:xfrm>
          <a:custGeom>
            <a:avLst/>
            <a:gdLst>
              <a:gd name="T0" fmla="*/ 427 w 427"/>
              <a:gd name="T1" fmla="*/ 80 h 373"/>
              <a:gd name="T2" fmla="*/ 396 w 427"/>
              <a:gd name="T3" fmla="*/ 41 h 373"/>
              <a:gd name="T4" fmla="*/ 222 w 427"/>
              <a:gd name="T5" fmla="*/ 1 h 373"/>
              <a:gd name="T6" fmla="*/ 213 w 427"/>
              <a:gd name="T7" fmla="*/ 0 h 373"/>
              <a:gd name="T8" fmla="*/ 204 w 427"/>
              <a:gd name="T9" fmla="*/ 1 h 373"/>
              <a:gd name="T10" fmla="*/ 31 w 427"/>
              <a:gd name="T11" fmla="*/ 41 h 373"/>
              <a:gd name="T12" fmla="*/ 0 w 427"/>
              <a:gd name="T13" fmla="*/ 80 h 373"/>
              <a:gd name="T14" fmla="*/ 31 w 427"/>
              <a:gd name="T15" fmla="*/ 119 h 373"/>
              <a:gd name="T16" fmla="*/ 67 w 427"/>
              <a:gd name="T17" fmla="*/ 127 h 373"/>
              <a:gd name="T18" fmla="*/ 67 w 427"/>
              <a:gd name="T19" fmla="*/ 240 h 373"/>
              <a:gd name="T20" fmla="*/ 213 w 427"/>
              <a:gd name="T21" fmla="*/ 306 h 373"/>
              <a:gd name="T22" fmla="*/ 360 w 427"/>
              <a:gd name="T23" fmla="*/ 240 h 373"/>
              <a:gd name="T24" fmla="*/ 360 w 427"/>
              <a:gd name="T25" fmla="*/ 127 h 373"/>
              <a:gd name="T26" fmla="*/ 396 w 427"/>
              <a:gd name="T27" fmla="*/ 119 h 373"/>
              <a:gd name="T28" fmla="*/ 427 w 427"/>
              <a:gd name="T29" fmla="*/ 80 h 373"/>
              <a:gd name="T30" fmla="*/ 333 w 427"/>
              <a:gd name="T31" fmla="*/ 240 h 373"/>
              <a:gd name="T32" fmla="*/ 213 w 427"/>
              <a:gd name="T33" fmla="*/ 280 h 373"/>
              <a:gd name="T34" fmla="*/ 93 w 427"/>
              <a:gd name="T35" fmla="*/ 240 h 373"/>
              <a:gd name="T36" fmla="*/ 93 w 427"/>
              <a:gd name="T37" fmla="*/ 133 h 373"/>
              <a:gd name="T38" fmla="*/ 205 w 427"/>
              <a:gd name="T39" fmla="*/ 159 h 373"/>
              <a:gd name="T40" fmla="*/ 213 w 427"/>
              <a:gd name="T41" fmla="*/ 160 h 373"/>
              <a:gd name="T42" fmla="*/ 222 w 427"/>
              <a:gd name="T43" fmla="*/ 159 h 373"/>
              <a:gd name="T44" fmla="*/ 333 w 427"/>
              <a:gd name="T45" fmla="*/ 133 h 373"/>
              <a:gd name="T46" fmla="*/ 333 w 427"/>
              <a:gd name="T47" fmla="*/ 240 h 373"/>
              <a:gd name="T48" fmla="*/ 216 w 427"/>
              <a:gd name="T49" fmla="*/ 133 h 373"/>
              <a:gd name="T50" fmla="*/ 213 w 427"/>
              <a:gd name="T51" fmla="*/ 133 h 373"/>
              <a:gd name="T52" fmla="*/ 210 w 427"/>
              <a:gd name="T53" fmla="*/ 133 h 373"/>
              <a:gd name="T54" fmla="*/ 37 w 427"/>
              <a:gd name="T55" fmla="*/ 93 h 373"/>
              <a:gd name="T56" fmla="*/ 27 w 427"/>
              <a:gd name="T57" fmla="*/ 80 h 373"/>
              <a:gd name="T58" fmla="*/ 37 w 427"/>
              <a:gd name="T59" fmla="*/ 67 h 373"/>
              <a:gd name="T60" fmla="*/ 210 w 427"/>
              <a:gd name="T61" fmla="*/ 27 h 373"/>
              <a:gd name="T62" fmla="*/ 213 w 427"/>
              <a:gd name="T63" fmla="*/ 26 h 373"/>
              <a:gd name="T64" fmla="*/ 216 w 427"/>
              <a:gd name="T65" fmla="*/ 27 h 373"/>
              <a:gd name="T66" fmla="*/ 390 w 427"/>
              <a:gd name="T67" fmla="*/ 67 h 373"/>
              <a:gd name="T68" fmla="*/ 400 w 427"/>
              <a:gd name="T69" fmla="*/ 80 h 373"/>
              <a:gd name="T70" fmla="*/ 390 w 427"/>
              <a:gd name="T71" fmla="*/ 93 h 373"/>
              <a:gd name="T72" fmla="*/ 216 w 427"/>
              <a:gd name="T73" fmla="*/ 133 h 373"/>
              <a:gd name="T74" fmla="*/ 387 w 427"/>
              <a:gd name="T75" fmla="*/ 146 h 373"/>
              <a:gd name="T76" fmla="*/ 400 w 427"/>
              <a:gd name="T77" fmla="*/ 133 h 373"/>
              <a:gd name="T78" fmla="*/ 413 w 427"/>
              <a:gd name="T79" fmla="*/ 146 h 373"/>
              <a:gd name="T80" fmla="*/ 413 w 427"/>
              <a:gd name="T81" fmla="*/ 266 h 373"/>
              <a:gd name="T82" fmla="*/ 400 w 427"/>
              <a:gd name="T83" fmla="*/ 280 h 373"/>
              <a:gd name="T84" fmla="*/ 387 w 427"/>
              <a:gd name="T85" fmla="*/ 266 h 373"/>
              <a:gd name="T86" fmla="*/ 387 w 427"/>
              <a:gd name="T87" fmla="*/ 146 h 373"/>
              <a:gd name="T88" fmla="*/ 400 w 427"/>
              <a:gd name="T89" fmla="*/ 293 h 373"/>
              <a:gd name="T90" fmla="*/ 427 w 427"/>
              <a:gd name="T91" fmla="*/ 346 h 373"/>
              <a:gd name="T92" fmla="*/ 400 w 427"/>
              <a:gd name="T93" fmla="*/ 373 h 373"/>
              <a:gd name="T94" fmla="*/ 373 w 427"/>
              <a:gd name="T95" fmla="*/ 346 h 373"/>
              <a:gd name="T96" fmla="*/ 400 w 427"/>
              <a:gd name="T97" fmla="*/ 29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7" h="373">
                <a:moveTo>
                  <a:pt x="427" y="80"/>
                </a:moveTo>
                <a:cubicBezTo>
                  <a:pt x="427" y="61"/>
                  <a:pt x="414" y="45"/>
                  <a:pt x="396" y="41"/>
                </a:cubicBezTo>
                <a:lnTo>
                  <a:pt x="222" y="1"/>
                </a:lnTo>
                <a:cubicBezTo>
                  <a:pt x="219" y="0"/>
                  <a:pt x="216" y="0"/>
                  <a:pt x="213" y="0"/>
                </a:cubicBezTo>
                <a:cubicBezTo>
                  <a:pt x="210" y="0"/>
                  <a:pt x="207" y="0"/>
                  <a:pt x="204" y="1"/>
                </a:cubicBezTo>
                <a:lnTo>
                  <a:pt x="31" y="41"/>
                </a:lnTo>
                <a:cubicBezTo>
                  <a:pt x="13" y="45"/>
                  <a:pt x="0" y="61"/>
                  <a:pt x="0" y="80"/>
                </a:cubicBezTo>
                <a:cubicBezTo>
                  <a:pt x="0" y="98"/>
                  <a:pt x="13" y="114"/>
                  <a:pt x="31" y="119"/>
                </a:cubicBezTo>
                <a:lnTo>
                  <a:pt x="67" y="127"/>
                </a:lnTo>
                <a:lnTo>
                  <a:pt x="67" y="240"/>
                </a:lnTo>
                <a:cubicBezTo>
                  <a:pt x="67" y="275"/>
                  <a:pt x="107" y="306"/>
                  <a:pt x="213" y="306"/>
                </a:cubicBezTo>
                <a:cubicBezTo>
                  <a:pt x="319" y="306"/>
                  <a:pt x="360" y="275"/>
                  <a:pt x="360" y="240"/>
                </a:cubicBezTo>
                <a:lnTo>
                  <a:pt x="360" y="127"/>
                </a:lnTo>
                <a:lnTo>
                  <a:pt x="396" y="119"/>
                </a:lnTo>
                <a:cubicBezTo>
                  <a:pt x="414" y="114"/>
                  <a:pt x="427" y="98"/>
                  <a:pt x="427" y="80"/>
                </a:cubicBezTo>
                <a:close/>
                <a:moveTo>
                  <a:pt x="333" y="240"/>
                </a:moveTo>
                <a:cubicBezTo>
                  <a:pt x="333" y="254"/>
                  <a:pt x="293" y="280"/>
                  <a:pt x="213" y="280"/>
                </a:cubicBezTo>
                <a:cubicBezTo>
                  <a:pt x="133" y="280"/>
                  <a:pt x="93" y="254"/>
                  <a:pt x="93" y="240"/>
                </a:cubicBezTo>
                <a:lnTo>
                  <a:pt x="93" y="133"/>
                </a:lnTo>
                <a:lnTo>
                  <a:pt x="205" y="159"/>
                </a:lnTo>
                <a:cubicBezTo>
                  <a:pt x="207" y="159"/>
                  <a:pt x="210" y="160"/>
                  <a:pt x="213" y="160"/>
                </a:cubicBezTo>
                <a:cubicBezTo>
                  <a:pt x="216" y="160"/>
                  <a:pt x="219" y="159"/>
                  <a:pt x="222" y="159"/>
                </a:cubicBezTo>
                <a:lnTo>
                  <a:pt x="333" y="133"/>
                </a:lnTo>
                <a:lnTo>
                  <a:pt x="333" y="240"/>
                </a:lnTo>
                <a:close/>
                <a:moveTo>
                  <a:pt x="216" y="133"/>
                </a:moveTo>
                <a:cubicBezTo>
                  <a:pt x="215" y="133"/>
                  <a:pt x="214" y="133"/>
                  <a:pt x="213" y="133"/>
                </a:cubicBezTo>
                <a:cubicBezTo>
                  <a:pt x="212" y="133"/>
                  <a:pt x="211" y="133"/>
                  <a:pt x="210" y="133"/>
                </a:cubicBezTo>
                <a:lnTo>
                  <a:pt x="37" y="93"/>
                </a:lnTo>
                <a:cubicBezTo>
                  <a:pt x="31" y="91"/>
                  <a:pt x="27" y="86"/>
                  <a:pt x="27" y="80"/>
                </a:cubicBezTo>
                <a:cubicBezTo>
                  <a:pt x="27" y="73"/>
                  <a:pt x="31" y="68"/>
                  <a:pt x="37" y="67"/>
                </a:cubicBezTo>
                <a:lnTo>
                  <a:pt x="210" y="27"/>
                </a:lnTo>
                <a:cubicBezTo>
                  <a:pt x="211" y="26"/>
                  <a:pt x="212" y="26"/>
                  <a:pt x="213" y="26"/>
                </a:cubicBezTo>
                <a:cubicBezTo>
                  <a:pt x="214" y="26"/>
                  <a:pt x="215" y="26"/>
                  <a:pt x="216" y="27"/>
                </a:cubicBezTo>
                <a:lnTo>
                  <a:pt x="390" y="67"/>
                </a:lnTo>
                <a:cubicBezTo>
                  <a:pt x="396" y="68"/>
                  <a:pt x="400" y="73"/>
                  <a:pt x="400" y="80"/>
                </a:cubicBezTo>
                <a:cubicBezTo>
                  <a:pt x="400" y="86"/>
                  <a:pt x="396" y="91"/>
                  <a:pt x="390" y="93"/>
                </a:cubicBezTo>
                <a:lnTo>
                  <a:pt x="216" y="133"/>
                </a:lnTo>
                <a:close/>
                <a:moveTo>
                  <a:pt x="387" y="146"/>
                </a:moveTo>
                <a:cubicBezTo>
                  <a:pt x="387" y="139"/>
                  <a:pt x="393" y="133"/>
                  <a:pt x="400" y="133"/>
                </a:cubicBezTo>
                <a:cubicBezTo>
                  <a:pt x="407" y="133"/>
                  <a:pt x="413" y="139"/>
                  <a:pt x="413" y="146"/>
                </a:cubicBezTo>
                <a:lnTo>
                  <a:pt x="413" y="266"/>
                </a:lnTo>
                <a:cubicBezTo>
                  <a:pt x="413" y="274"/>
                  <a:pt x="407" y="280"/>
                  <a:pt x="400" y="280"/>
                </a:cubicBezTo>
                <a:cubicBezTo>
                  <a:pt x="393" y="280"/>
                  <a:pt x="387" y="274"/>
                  <a:pt x="387" y="266"/>
                </a:cubicBezTo>
                <a:lnTo>
                  <a:pt x="387" y="146"/>
                </a:lnTo>
                <a:close/>
                <a:moveTo>
                  <a:pt x="400" y="293"/>
                </a:moveTo>
                <a:cubicBezTo>
                  <a:pt x="415" y="293"/>
                  <a:pt x="427" y="332"/>
                  <a:pt x="427" y="346"/>
                </a:cubicBezTo>
                <a:cubicBezTo>
                  <a:pt x="427" y="361"/>
                  <a:pt x="415" y="373"/>
                  <a:pt x="400" y="373"/>
                </a:cubicBezTo>
                <a:cubicBezTo>
                  <a:pt x="385" y="373"/>
                  <a:pt x="373" y="361"/>
                  <a:pt x="373" y="346"/>
                </a:cubicBezTo>
                <a:cubicBezTo>
                  <a:pt x="373" y="332"/>
                  <a:pt x="385" y="293"/>
                  <a:pt x="400" y="29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44" name="Freeform 81"/>
          <p:cNvSpPr>
            <a:spLocks noEditPoints="1"/>
          </p:cNvSpPr>
          <p:nvPr/>
        </p:nvSpPr>
        <p:spPr bwMode="auto">
          <a:xfrm>
            <a:off x="1908536" y="844176"/>
            <a:ext cx="589969" cy="481264"/>
          </a:xfrm>
          <a:custGeom>
            <a:avLst/>
            <a:gdLst>
              <a:gd name="T0" fmla="*/ 427 w 427"/>
              <a:gd name="T1" fmla="*/ 80 h 373"/>
              <a:gd name="T2" fmla="*/ 396 w 427"/>
              <a:gd name="T3" fmla="*/ 41 h 373"/>
              <a:gd name="T4" fmla="*/ 222 w 427"/>
              <a:gd name="T5" fmla="*/ 1 h 373"/>
              <a:gd name="T6" fmla="*/ 213 w 427"/>
              <a:gd name="T7" fmla="*/ 0 h 373"/>
              <a:gd name="T8" fmla="*/ 204 w 427"/>
              <a:gd name="T9" fmla="*/ 1 h 373"/>
              <a:gd name="T10" fmla="*/ 31 w 427"/>
              <a:gd name="T11" fmla="*/ 41 h 373"/>
              <a:gd name="T12" fmla="*/ 0 w 427"/>
              <a:gd name="T13" fmla="*/ 80 h 373"/>
              <a:gd name="T14" fmla="*/ 31 w 427"/>
              <a:gd name="T15" fmla="*/ 119 h 373"/>
              <a:gd name="T16" fmla="*/ 67 w 427"/>
              <a:gd name="T17" fmla="*/ 127 h 373"/>
              <a:gd name="T18" fmla="*/ 67 w 427"/>
              <a:gd name="T19" fmla="*/ 240 h 373"/>
              <a:gd name="T20" fmla="*/ 213 w 427"/>
              <a:gd name="T21" fmla="*/ 306 h 373"/>
              <a:gd name="T22" fmla="*/ 360 w 427"/>
              <a:gd name="T23" fmla="*/ 240 h 373"/>
              <a:gd name="T24" fmla="*/ 360 w 427"/>
              <a:gd name="T25" fmla="*/ 127 h 373"/>
              <a:gd name="T26" fmla="*/ 396 w 427"/>
              <a:gd name="T27" fmla="*/ 119 h 373"/>
              <a:gd name="T28" fmla="*/ 427 w 427"/>
              <a:gd name="T29" fmla="*/ 80 h 373"/>
              <a:gd name="T30" fmla="*/ 333 w 427"/>
              <a:gd name="T31" fmla="*/ 240 h 373"/>
              <a:gd name="T32" fmla="*/ 213 w 427"/>
              <a:gd name="T33" fmla="*/ 280 h 373"/>
              <a:gd name="T34" fmla="*/ 93 w 427"/>
              <a:gd name="T35" fmla="*/ 240 h 373"/>
              <a:gd name="T36" fmla="*/ 93 w 427"/>
              <a:gd name="T37" fmla="*/ 133 h 373"/>
              <a:gd name="T38" fmla="*/ 205 w 427"/>
              <a:gd name="T39" fmla="*/ 159 h 373"/>
              <a:gd name="T40" fmla="*/ 213 w 427"/>
              <a:gd name="T41" fmla="*/ 160 h 373"/>
              <a:gd name="T42" fmla="*/ 222 w 427"/>
              <a:gd name="T43" fmla="*/ 159 h 373"/>
              <a:gd name="T44" fmla="*/ 333 w 427"/>
              <a:gd name="T45" fmla="*/ 133 h 373"/>
              <a:gd name="T46" fmla="*/ 333 w 427"/>
              <a:gd name="T47" fmla="*/ 240 h 373"/>
              <a:gd name="T48" fmla="*/ 216 w 427"/>
              <a:gd name="T49" fmla="*/ 133 h 373"/>
              <a:gd name="T50" fmla="*/ 213 w 427"/>
              <a:gd name="T51" fmla="*/ 133 h 373"/>
              <a:gd name="T52" fmla="*/ 210 w 427"/>
              <a:gd name="T53" fmla="*/ 133 h 373"/>
              <a:gd name="T54" fmla="*/ 37 w 427"/>
              <a:gd name="T55" fmla="*/ 93 h 373"/>
              <a:gd name="T56" fmla="*/ 27 w 427"/>
              <a:gd name="T57" fmla="*/ 80 h 373"/>
              <a:gd name="T58" fmla="*/ 37 w 427"/>
              <a:gd name="T59" fmla="*/ 67 h 373"/>
              <a:gd name="T60" fmla="*/ 210 w 427"/>
              <a:gd name="T61" fmla="*/ 27 h 373"/>
              <a:gd name="T62" fmla="*/ 213 w 427"/>
              <a:gd name="T63" fmla="*/ 26 h 373"/>
              <a:gd name="T64" fmla="*/ 216 w 427"/>
              <a:gd name="T65" fmla="*/ 27 h 373"/>
              <a:gd name="T66" fmla="*/ 390 w 427"/>
              <a:gd name="T67" fmla="*/ 67 h 373"/>
              <a:gd name="T68" fmla="*/ 400 w 427"/>
              <a:gd name="T69" fmla="*/ 80 h 373"/>
              <a:gd name="T70" fmla="*/ 390 w 427"/>
              <a:gd name="T71" fmla="*/ 93 h 373"/>
              <a:gd name="T72" fmla="*/ 216 w 427"/>
              <a:gd name="T73" fmla="*/ 133 h 373"/>
              <a:gd name="T74" fmla="*/ 387 w 427"/>
              <a:gd name="T75" fmla="*/ 146 h 373"/>
              <a:gd name="T76" fmla="*/ 400 w 427"/>
              <a:gd name="T77" fmla="*/ 133 h 373"/>
              <a:gd name="T78" fmla="*/ 413 w 427"/>
              <a:gd name="T79" fmla="*/ 146 h 373"/>
              <a:gd name="T80" fmla="*/ 413 w 427"/>
              <a:gd name="T81" fmla="*/ 266 h 373"/>
              <a:gd name="T82" fmla="*/ 400 w 427"/>
              <a:gd name="T83" fmla="*/ 280 h 373"/>
              <a:gd name="T84" fmla="*/ 387 w 427"/>
              <a:gd name="T85" fmla="*/ 266 h 373"/>
              <a:gd name="T86" fmla="*/ 387 w 427"/>
              <a:gd name="T87" fmla="*/ 146 h 373"/>
              <a:gd name="T88" fmla="*/ 400 w 427"/>
              <a:gd name="T89" fmla="*/ 293 h 373"/>
              <a:gd name="T90" fmla="*/ 427 w 427"/>
              <a:gd name="T91" fmla="*/ 346 h 373"/>
              <a:gd name="T92" fmla="*/ 400 w 427"/>
              <a:gd name="T93" fmla="*/ 373 h 373"/>
              <a:gd name="T94" fmla="*/ 373 w 427"/>
              <a:gd name="T95" fmla="*/ 346 h 373"/>
              <a:gd name="T96" fmla="*/ 400 w 427"/>
              <a:gd name="T97" fmla="*/ 29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7" h="373">
                <a:moveTo>
                  <a:pt x="427" y="80"/>
                </a:moveTo>
                <a:cubicBezTo>
                  <a:pt x="427" y="61"/>
                  <a:pt x="414" y="45"/>
                  <a:pt x="396" y="41"/>
                </a:cubicBezTo>
                <a:lnTo>
                  <a:pt x="222" y="1"/>
                </a:lnTo>
                <a:cubicBezTo>
                  <a:pt x="219" y="0"/>
                  <a:pt x="216" y="0"/>
                  <a:pt x="213" y="0"/>
                </a:cubicBezTo>
                <a:cubicBezTo>
                  <a:pt x="210" y="0"/>
                  <a:pt x="207" y="0"/>
                  <a:pt x="204" y="1"/>
                </a:cubicBezTo>
                <a:lnTo>
                  <a:pt x="31" y="41"/>
                </a:lnTo>
                <a:cubicBezTo>
                  <a:pt x="13" y="45"/>
                  <a:pt x="0" y="61"/>
                  <a:pt x="0" y="80"/>
                </a:cubicBezTo>
                <a:cubicBezTo>
                  <a:pt x="0" y="98"/>
                  <a:pt x="13" y="114"/>
                  <a:pt x="31" y="119"/>
                </a:cubicBezTo>
                <a:lnTo>
                  <a:pt x="67" y="127"/>
                </a:lnTo>
                <a:lnTo>
                  <a:pt x="67" y="240"/>
                </a:lnTo>
                <a:cubicBezTo>
                  <a:pt x="67" y="275"/>
                  <a:pt x="107" y="306"/>
                  <a:pt x="213" y="306"/>
                </a:cubicBezTo>
                <a:cubicBezTo>
                  <a:pt x="319" y="306"/>
                  <a:pt x="360" y="275"/>
                  <a:pt x="360" y="240"/>
                </a:cubicBezTo>
                <a:lnTo>
                  <a:pt x="360" y="127"/>
                </a:lnTo>
                <a:lnTo>
                  <a:pt x="396" y="119"/>
                </a:lnTo>
                <a:cubicBezTo>
                  <a:pt x="414" y="114"/>
                  <a:pt x="427" y="98"/>
                  <a:pt x="427" y="80"/>
                </a:cubicBezTo>
                <a:close/>
                <a:moveTo>
                  <a:pt x="333" y="240"/>
                </a:moveTo>
                <a:cubicBezTo>
                  <a:pt x="333" y="254"/>
                  <a:pt x="293" y="280"/>
                  <a:pt x="213" y="280"/>
                </a:cubicBezTo>
                <a:cubicBezTo>
                  <a:pt x="133" y="280"/>
                  <a:pt x="93" y="254"/>
                  <a:pt x="93" y="240"/>
                </a:cubicBezTo>
                <a:lnTo>
                  <a:pt x="93" y="133"/>
                </a:lnTo>
                <a:lnTo>
                  <a:pt x="205" y="159"/>
                </a:lnTo>
                <a:cubicBezTo>
                  <a:pt x="207" y="159"/>
                  <a:pt x="210" y="160"/>
                  <a:pt x="213" y="160"/>
                </a:cubicBezTo>
                <a:cubicBezTo>
                  <a:pt x="216" y="160"/>
                  <a:pt x="219" y="159"/>
                  <a:pt x="222" y="159"/>
                </a:cubicBezTo>
                <a:lnTo>
                  <a:pt x="333" y="133"/>
                </a:lnTo>
                <a:lnTo>
                  <a:pt x="333" y="240"/>
                </a:lnTo>
                <a:close/>
                <a:moveTo>
                  <a:pt x="216" y="133"/>
                </a:moveTo>
                <a:cubicBezTo>
                  <a:pt x="215" y="133"/>
                  <a:pt x="214" y="133"/>
                  <a:pt x="213" y="133"/>
                </a:cubicBezTo>
                <a:cubicBezTo>
                  <a:pt x="212" y="133"/>
                  <a:pt x="211" y="133"/>
                  <a:pt x="210" y="133"/>
                </a:cubicBezTo>
                <a:lnTo>
                  <a:pt x="37" y="93"/>
                </a:lnTo>
                <a:cubicBezTo>
                  <a:pt x="31" y="91"/>
                  <a:pt x="27" y="86"/>
                  <a:pt x="27" y="80"/>
                </a:cubicBezTo>
                <a:cubicBezTo>
                  <a:pt x="27" y="73"/>
                  <a:pt x="31" y="68"/>
                  <a:pt x="37" y="67"/>
                </a:cubicBezTo>
                <a:lnTo>
                  <a:pt x="210" y="27"/>
                </a:lnTo>
                <a:cubicBezTo>
                  <a:pt x="211" y="26"/>
                  <a:pt x="212" y="26"/>
                  <a:pt x="213" y="26"/>
                </a:cubicBezTo>
                <a:cubicBezTo>
                  <a:pt x="214" y="26"/>
                  <a:pt x="215" y="26"/>
                  <a:pt x="216" y="27"/>
                </a:cubicBezTo>
                <a:lnTo>
                  <a:pt x="390" y="67"/>
                </a:lnTo>
                <a:cubicBezTo>
                  <a:pt x="396" y="68"/>
                  <a:pt x="400" y="73"/>
                  <a:pt x="400" y="80"/>
                </a:cubicBezTo>
                <a:cubicBezTo>
                  <a:pt x="400" y="86"/>
                  <a:pt x="396" y="91"/>
                  <a:pt x="390" y="93"/>
                </a:cubicBezTo>
                <a:lnTo>
                  <a:pt x="216" y="133"/>
                </a:lnTo>
                <a:close/>
                <a:moveTo>
                  <a:pt x="387" y="146"/>
                </a:moveTo>
                <a:cubicBezTo>
                  <a:pt x="387" y="139"/>
                  <a:pt x="393" y="133"/>
                  <a:pt x="400" y="133"/>
                </a:cubicBezTo>
                <a:cubicBezTo>
                  <a:pt x="407" y="133"/>
                  <a:pt x="413" y="139"/>
                  <a:pt x="413" y="146"/>
                </a:cubicBezTo>
                <a:lnTo>
                  <a:pt x="413" y="266"/>
                </a:lnTo>
                <a:cubicBezTo>
                  <a:pt x="413" y="274"/>
                  <a:pt x="407" y="280"/>
                  <a:pt x="400" y="280"/>
                </a:cubicBezTo>
                <a:cubicBezTo>
                  <a:pt x="393" y="280"/>
                  <a:pt x="387" y="274"/>
                  <a:pt x="387" y="266"/>
                </a:cubicBezTo>
                <a:lnTo>
                  <a:pt x="387" y="146"/>
                </a:lnTo>
                <a:close/>
                <a:moveTo>
                  <a:pt x="400" y="293"/>
                </a:moveTo>
                <a:cubicBezTo>
                  <a:pt x="415" y="293"/>
                  <a:pt x="427" y="332"/>
                  <a:pt x="427" y="346"/>
                </a:cubicBezTo>
                <a:cubicBezTo>
                  <a:pt x="427" y="361"/>
                  <a:pt x="415" y="373"/>
                  <a:pt x="400" y="373"/>
                </a:cubicBezTo>
                <a:cubicBezTo>
                  <a:pt x="385" y="373"/>
                  <a:pt x="373" y="361"/>
                  <a:pt x="373" y="346"/>
                </a:cubicBezTo>
                <a:cubicBezTo>
                  <a:pt x="373" y="332"/>
                  <a:pt x="385" y="293"/>
                  <a:pt x="400" y="29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45" name="Freeform 81"/>
          <p:cNvSpPr>
            <a:spLocks noEditPoints="1"/>
          </p:cNvSpPr>
          <p:nvPr/>
        </p:nvSpPr>
        <p:spPr bwMode="auto">
          <a:xfrm>
            <a:off x="9607964" y="5069306"/>
            <a:ext cx="589969" cy="481264"/>
          </a:xfrm>
          <a:custGeom>
            <a:avLst/>
            <a:gdLst>
              <a:gd name="T0" fmla="*/ 427 w 427"/>
              <a:gd name="T1" fmla="*/ 80 h 373"/>
              <a:gd name="T2" fmla="*/ 396 w 427"/>
              <a:gd name="T3" fmla="*/ 41 h 373"/>
              <a:gd name="T4" fmla="*/ 222 w 427"/>
              <a:gd name="T5" fmla="*/ 1 h 373"/>
              <a:gd name="T6" fmla="*/ 213 w 427"/>
              <a:gd name="T7" fmla="*/ 0 h 373"/>
              <a:gd name="T8" fmla="*/ 204 w 427"/>
              <a:gd name="T9" fmla="*/ 1 h 373"/>
              <a:gd name="T10" fmla="*/ 31 w 427"/>
              <a:gd name="T11" fmla="*/ 41 h 373"/>
              <a:gd name="T12" fmla="*/ 0 w 427"/>
              <a:gd name="T13" fmla="*/ 80 h 373"/>
              <a:gd name="T14" fmla="*/ 31 w 427"/>
              <a:gd name="T15" fmla="*/ 119 h 373"/>
              <a:gd name="T16" fmla="*/ 67 w 427"/>
              <a:gd name="T17" fmla="*/ 127 h 373"/>
              <a:gd name="T18" fmla="*/ 67 w 427"/>
              <a:gd name="T19" fmla="*/ 240 h 373"/>
              <a:gd name="T20" fmla="*/ 213 w 427"/>
              <a:gd name="T21" fmla="*/ 306 h 373"/>
              <a:gd name="T22" fmla="*/ 360 w 427"/>
              <a:gd name="T23" fmla="*/ 240 h 373"/>
              <a:gd name="T24" fmla="*/ 360 w 427"/>
              <a:gd name="T25" fmla="*/ 127 h 373"/>
              <a:gd name="T26" fmla="*/ 396 w 427"/>
              <a:gd name="T27" fmla="*/ 119 h 373"/>
              <a:gd name="T28" fmla="*/ 427 w 427"/>
              <a:gd name="T29" fmla="*/ 80 h 373"/>
              <a:gd name="T30" fmla="*/ 333 w 427"/>
              <a:gd name="T31" fmla="*/ 240 h 373"/>
              <a:gd name="T32" fmla="*/ 213 w 427"/>
              <a:gd name="T33" fmla="*/ 280 h 373"/>
              <a:gd name="T34" fmla="*/ 93 w 427"/>
              <a:gd name="T35" fmla="*/ 240 h 373"/>
              <a:gd name="T36" fmla="*/ 93 w 427"/>
              <a:gd name="T37" fmla="*/ 133 h 373"/>
              <a:gd name="T38" fmla="*/ 205 w 427"/>
              <a:gd name="T39" fmla="*/ 159 h 373"/>
              <a:gd name="T40" fmla="*/ 213 w 427"/>
              <a:gd name="T41" fmla="*/ 160 h 373"/>
              <a:gd name="T42" fmla="*/ 222 w 427"/>
              <a:gd name="T43" fmla="*/ 159 h 373"/>
              <a:gd name="T44" fmla="*/ 333 w 427"/>
              <a:gd name="T45" fmla="*/ 133 h 373"/>
              <a:gd name="T46" fmla="*/ 333 w 427"/>
              <a:gd name="T47" fmla="*/ 240 h 373"/>
              <a:gd name="T48" fmla="*/ 216 w 427"/>
              <a:gd name="T49" fmla="*/ 133 h 373"/>
              <a:gd name="T50" fmla="*/ 213 w 427"/>
              <a:gd name="T51" fmla="*/ 133 h 373"/>
              <a:gd name="T52" fmla="*/ 210 w 427"/>
              <a:gd name="T53" fmla="*/ 133 h 373"/>
              <a:gd name="T54" fmla="*/ 37 w 427"/>
              <a:gd name="T55" fmla="*/ 93 h 373"/>
              <a:gd name="T56" fmla="*/ 27 w 427"/>
              <a:gd name="T57" fmla="*/ 80 h 373"/>
              <a:gd name="T58" fmla="*/ 37 w 427"/>
              <a:gd name="T59" fmla="*/ 67 h 373"/>
              <a:gd name="T60" fmla="*/ 210 w 427"/>
              <a:gd name="T61" fmla="*/ 27 h 373"/>
              <a:gd name="T62" fmla="*/ 213 w 427"/>
              <a:gd name="T63" fmla="*/ 26 h 373"/>
              <a:gd name="T64" fmla="*/ 216 w 427"/>
              <a:gd name="T65" fmla="*/ 27 h 373"/>
              <a:gd name="T66" fmla="*/ 390 w 427"/>
              <a:gd name="T67" fmla="*/ 67 h 373"/>
              <a:gd name="T68" fmla="*/ 400 w 427"/>
              <a:gd name="T69" fmla="*/ 80 h 373"/>
              <a:gd name="T70" fmla="*/ 390 w 427"/>
              <a:gd name="T71" fmla="*/ 93 h 373"/>
              <a:gd name="T72" fmla="*/ 216 w 427"/>
              <a:gd name="T73" fmla="*/ 133 h 373"/>
              <a:gd name="T74" fmla="*/ 387 w 427"/>
              <a:gd name="T75" fmla="*/ 146 h 373"/>
              <a:gd name="T76" fmla="*/ 400 w 427"/>
              <a:gd name="T77" fmla="*/ 133 h 373"/>
              <a:gd name="T78" fmla="*/ 413 w 427"/>
              <a:gd name="T79" fmla="*/ 146 h 373"/>
              <a:gd name="T80" fmla="*/ 413 w 427"/>
              <a:gd name="T81" fmla="*/ 266 h 373"/>
              <a:gd name="T82" fmla="*/ 400 w 427"/>
              <a:gd name="T83" fmla="*/ 280 h 373"/>
              <a:gd name="T84" fmla="*/ 387 w 427"/>
              <a:gd name="T85" fmla="*/ 266 h 373"/>
              <a:gd name="T86" fmla="*/ 387 w 427"/>
              <a:gd name="T87" fmla="*/ 146 h 373"/>
              <a:gd name="T88" fmla="*/ 400 w 427"/>
              <a:gd name="T89" fmla="*/ 293 h 373"/>
              <a:gd name="T90" fmla="*/ 427 w 427"/>
              <a:gd name="T91" fmla="*/ 346 h 373"/>
              <a:gd name="T92" fmla="*/ 400 w 427"/>
              <a:gd name="T93" fmla="*/ 373 h 373"/>
              <a:gd name="T94" fmla="*/ 373 w 427"/>
              <a:gd name="T95" fmla="*/ 346 h 373"/>
              <a:gd name="T96" fmla="*/ 400 w 427"/>
              <a:gd name="T97" fmla="*/ 29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7" h="373">
                <a:moveTo>
                  <a:pt x="427" y="80"/>
                </a:moveTo>
                <a:cubicBezTo>
                  <a:pt x="427" y="61"/>
                  <a:pt x="414" y="45"/>
                  <a:pt x="396" y="41"/>
                </a:cubicBezTo>
                <a:lnTo>
                  <a:pt x="222" y="1"/>
                </a:lnTo>
                <a:cubicBezTo>
                  <a:pt x="219" y="0"/>
                  <a:pt x="216" y="0"/>
                  <a:pt x="213" y="0"/>
                </a:cubicBezTo>
                <a:cubicBezTo>
                  <a:pt x="210" y="0"/>
                  <a:pt x="207" y="0"/>
                  <a:pt x="204" y="1"/>
                </a:cubicBezTo>
                <a:lnTo>
                  <a:pt x="31" y="41"/>
                </a:lnTo>
                <a:cubicBezTo>
                  <a:pt x="13" y="45"/>
                  <a:pt x="0" y="61"/>
                  <a:pt x="0" y="80"/>
                </a:cubicBezTo>
                <a:cubicBezTo>
                  <a:pt x="0" y="98"/>
                  <a:pt x="13" y="114"/>
                  <a:pt x="31" y="119"/>
                </a:cubicBezTo>
                <a:lnTo>
                  <a:pt x="67" y="127"/>
                </a:lnTo>
                <a:lnTo>
                  <a:pt x="67" y="240"/>
                </a:lnTo>
                <a:cubicBezTo>
                  <a:pt x="67" y="275"/>
                  <a:pt x="107" y="306"/>
                  <a:pt x="213" y="306"/>
                </a:cubicBezTo>
                <a:cubicBezTo>
                  <a:pt x="319" y="306"/>
                  <a:pt x="360" y="275"/>
                  <a:pt x="360" y="240"/>
                </a:cubicBezTo>
                <a:lnTo>
                  <a:pt x="360" y="127"/>
                </a:lnTo>
                <a:lnTo>
                  <a:pt x="396" y="119"/>
                </a:lnTo>
                <a:cubicBezTo>
                  <a:pt x="414" y="114"/>
                  <a:pt x="427" y="98"/>
                  <a:pt x="427" y="80"/>
                </a:cubicBezTo>
                <a:close/>
                <a:moveTo>
                  <a:pt x="333" y="240"/>
                </a:moveTo>
                <a:cubicBezTo>
                  <a:pt x="333" y="254"/>
                  <a:pt x="293" y="280"/>
                  <a:pt x="213" y="280"/>
                </a:cubicBezTo>
                <a:cubicBezTo>
                  <a:pt x="133" y="280"/>
                  <a:pt x="93" y="254"/>
                  <a:pt x="93" y="240"/>
                </a:cubicBezTo>
                <a:lnTo>
                  <a:pt x="93" y="133"/>
                </a:lnTo>
                <a:lnTo>
                  <a:pt x="205" y="159"/>
                </a:lnTo>
                <a:cubicBezTo>
                  <a:pt x="207" y="159"/>
                  <a:pt x="210" y="160"/>
                  <a:pt x="213" y="160"/>
                </a:cubicBezTo>
                <a:cubicBezTo>
                  <a:pt x="216" y="160"/>
                  <a:pt x="219" y="159"/>
                  <a:pt x="222" y="159"/>
                </a:cubicBezTo>
                <a:lnTo>
                  <a:pt x="333" y="133"/>
                </a:lnTo>
                <a:lnTo>
                  <a:pt x="333" y="240"/>
                </a:lnTo>
                <a:close/>
                <a:moveTo>
                  <a:pt x="216" y="133"/>
                </a:moveTo>
                <a:cubicBezTo>
                  <a:pt x="215" y="133"/>
                  <a:pt x="214" y="133"/>
                  <a:pt x="213" y="133"/>
                </a:cubicBezTo>
                <a:cubicBezTo>
                  <a:pt x="212" y="133"/>
                  <a:pt x="211" y="133"/>
                  <a:pt x="210" y="133"/>
                </a:cubicBezTo>
                <a:lnTo>
                  <a:pt x="37" y="93"/>
                </a:lnTo>
                <a:cubicBezTo>
                  <a:pt x="31" y="91"/>
                  <a:pt x="27" y="86"/>
                  <a:pt x="27" y="80"/>
                </a:cubicBezTo>
                <a:cubicBezTo>
                  <a:pt x="27" y="73"/>
                  <a:pt x="31" y="68"/>
                  <a:pt x="37" y="67"/>
                </a:cubicBezTo>
                <a:lnTo>
                  <a:pt x="210" y="27"/>
                </a:lnTo>
                <a:cubicBezTo>
                  <a:pt x="211" y="26"/>
                  <a:pt x="212" y="26"/>
                  <a:pt x="213" y="26"/>
                </a:cubicBezTo>
                <a:cubicBezTo>
                  <a:pt x="214" y="26"/>
                  <a:pt x="215" y="26"/>
                  <a:pt x="216" y="27"/>
                </a:cubicBezTo>
                <a:lnTo>
                  <a:pt x="390" y="67"/>
                </a:lnTo>
                <a:cubicBezTo>
                  <a:pt x="396" y="68"/>
                  <a:pt x="400" y="73"/>
                  <a:pt x="400" y="80"/>
                </a:cubicBezTo>
                <a:cubicBezTo>
                  <a:pt x="400" y="86"/>
                  <a:pt x="396" y="91"/>
                  <a:pt x="390" y="93"/>
                </a:cubicBezTo>
                <a:lnTo>
                  <a:pt x="216" y="133"/>
                </a:lnTo>
                <a:close/>
                <a:moveTo>
                  <a:pt x="387" y="146"/>
                </a:moveTo>
                <a:cubicBezTo>
                  <a:pt x="387" y="139"/>
                  <a:pt x="393" y="133"/>
                  <a:pt x="400" y="133"/>
                </a:cubicBezTo>
                <a:cubicBezTo>
                  <a:pt x="407" y="133"/>
                  <a:pt x="413" y="139"/>
                  <a:pt x="413" y="146"/>
                </a:cubicBezTo>
                <a:lnTo>
                  <a:pt x="413" y="266"/>
                </a:lnTo>
                <a:cubicBezTo>
                  <a:pt x="413" y="274"/>
                  <a:pt x="407" y="280"/>
                  <a:pt x="400" y="280"/>
                </a:cubicBezTo>
                <a:cubicBezTo>
                  <a:pt x="393" y="280"/>
                  <a:pt x="387" y="274"/>
                  <a:pt x="387" y="266"/>
                </a:cubicBezTo>
                <a:lnTo>
                  <a:pt x="387" y="146"/>
                </a:lnTo>
                <a:close/>
                <a:moveTo>
                  <a:pt x="400" y="293"/>
                </a:moveTo>
                <a:cubicBezTo>
                  <a:pt x="415" y="293"/>
                  <a:pt x="427" y="332"/>
                  <a:pt x="427" y="346"/>
                </a:cubicBezTo>
                <a:cubicBezTo>
                  <a:pt x="427" y="361"/>
                  <a:pt x="415" y="373"/>
                  <a:pt x="400" y="373"/>
                </a:cubicBezTo>
                <a:cubicBezTo>
                  <a:pt x="385" y="373"/>
                  <a:pt x="373" y="361"/>
                  <a:pt x="373" y="346"/>
                </a:cubicBezTo>
                <a:cubicBezTo>
                  <a:pt x="373" y="332"/>
                  <a:pt x="385" y="293"/>
                  <a:pt x="400" y="29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F420780-09C5-4BE9-A967-0632AB835A3F}"/>
              </a:ext>
            </a:extLst>
          </p:cNvPr>
          <p:cNvSpPr txBox="1">
            <a:spLocks/>
          </p:cNvSpPr>
          <p:nvPr/>
        </p:nvSpPr>
        <p:spPr>
          <a:xfrm>
            <a:off x="-109719" y="-28575"/>
            <a:ext cx="5438452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Достойная работа и экономический рост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качественно образование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ЦУР 17 партнерство в интересах устойчивого развития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491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2D9EB77-3854-428A-99DF-5F6FB999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22</a:t>
            </a:fld>
            <a:endParaRPr lang="ru-RU"/>
          </a:p>
        </p:txBody>
      </p:sp>
      <p:sp>
        <p:nvSpPr>
          <p:cNvPr id="62" name="Текст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03060" y="4025687"/>
            <a:ext cx="2428707" cy="426005"/>
          </a:xfrm>
        </p:spPr>
        <p:txBody>
          <a:bodyPr rtlCol="0"/>
          <a:lstStyle/>
          <a:p>
            <a:pPr rtl="0"/>
            <a:r>
              <a:rPr lang="ru-RU" altLang="en-US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КАРТА ЭЛЕВАТОРОВ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63" name="Текст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13801" y="5502819"/>
            <a:ext cx="1863081" cy="307947"/>
          </a:xfrm>
        </p:spPr>
        <p:txBody>
          <a:bodyPr rtlCol="0"/>
          <a:lstStyle/>
          <a:p>
            <a:r>
              <a:rPr lang="ru-RU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КАЧЕСТВА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14" name="Текст 119">
            <a:extLst>
              <a:ext uri="{FF2B5EF4-FFF2-40B4-BE49-F238E27FC236}">
                <a16:creationId xmlns:a16="http://schemas.microsoft.com/office/drawing/2014/main" id="{E4C8DF3B-1E41-46C5-80F8-C3025F33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4E15157-687E-41B0-8C73-BF75AEC62DC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8" name="Текст 27">
            <a:extLst>
              <a:ext uri="{FF2B5EF4-FFF2-40B4-BE49-F238E27FC236}">
                <a16:creationId xmlns:a16="http://schemas.microsoft.com/office/drawing/2014/main" id="{704D85A6-4D9C-4D07-87F6-7F94A3CBAA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80338" y="2927873"/>
            <a:ext cx="3011662" cy="460812"/>
          </a:xfrm>
        </p:spPr>
        <p:txBody>
          <a:bodyPr/>
          <a:lstStyle/>
          <a:p>
            <a:r>
              <a:rPr lang="ru-RU" sz="1500" b="1" dirty="0">
                <a:solidFill>
                  <a:srgbClr val="002060"/>
                </a:solidFill>
              </a:rPr>
              <a:t>СОБСТВЕННЫЕ УЧЕБНЫЕ ПОСОБИЯ </a:t>
            </a:r>
          </a:p>
          <a:p>
            <a:endParaRPr lang="LID4096" dirty="0"/>
          </a:p>
        </p:txBody>
      </p:sp>
      <p:pic>
        <p:nvPicPr>
          <p:cNvPr id="34" name="Рисунок 33" descr="Изображение выглядит как здание, внешний, небо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3DEA2E0A-D72E-4AF8-B864-62C46F73656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406" r="1406"/>
          <a:stretch>
            <a:fillRect/>
          </a:stretch>
        </p:blipFill>
        <p:spPr/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3A8B3E6-E686-477D-8AB3-E89AC1AD3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" y="686270"/>
            <a:ext cx="5850503" cy="11806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978B04C-107A-4558-9BFF-480DC6D5DC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t="-5574" r="-352" b="-8856"/>
          <a:stretch/>
        </p:blipFill>
        <p:spPr>
          <a:xfrm>
            <a:off x="6505049" y="1312517"/>
            <a:ext cx="1576584" cy="207864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988DEF-1D2D-42F9-B603-968981C4B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0" t="-112" r="-3724" b="-26325"/>
          <a:stretch/>
        </p:blipFill>
        <p:spPr>
          <a:xfrm>
            <a:off x="8265367" y="218765"/>
            <a:ext cx="1759951" cy="246839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2176B6A-F965-4F1E-B4EE-866D147E0A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85" r="562" b="-232"/>
          <a:stretch/>
        </p:blipFill>
        <p:spPr>
          <a:xfrm>
            <a:off x="10392787" y="238229"/>
            <a:ext cx="1438980" cy="1909025"/>
          </a:xfrm>
          <a:prstGeom prst="rect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71D33D-4A23-4565-9BD7-D07DB422484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/>
          <a:srcRect l="5206" r="5206"/>
          <a:stretch>
            <a:fillRect/>
          </a:stretch>
        </p:blipFill>
        <p:spPr>
          <a:xfrm>
            <a:off x="5849459" y="3450399"/>
            <a:ext cx="1576583" cy="1576583"/>
          </a:xfrm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56EEE87B-6CC4-4358-BF9A-56F9EE316BA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6" name="Oval 33">
            <a:extLst>
              <a:ext uri="{FF2B5EF4-FFF2-40B4-BE49-F238E27FC236}">
                <a16:creationId xmlns:a16="http://schemas.microsoft.com/office/drawing/2014/main" id="{065870E8-E613-494C-AE72-7233E19B5EA2}"/>
              </a:ext>
            </a:extLst>
          </p:cNvPr>
          <p:cNvSpPr/>
          <p:nvPr/>
        </p:nvSpPr>
        <p:spPr>
          <a:xfrm>
            <a:off x="4386226" y="4991100"/>
            <a:ext cx="1576583" cy="1481113"/>
          </a:xfrm>
          <a:prstGeom prst="ellipse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22859" tIns="22859" rIns="22859" bIns="22859" numCol="1" anchor="ctr">
            <a:noAutofit/>
          </a:bodyPr>
          <a:lstStyle/>
          <a:p>
            <a:pPr algn="ctr">
              <a:defRPr sz="7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3550"/>
          </a:p>
        </p:txBody>
      </p:sp>
      <p:pic>
        <p:nvPicPr>
          <p:cNvPr id="47" name="Picture 3" descr="C:\Users\Admin\Desktop\wheat-grains.png">
            <a:extLst>
              <a:ext uri="{FF2B5EF4-FFF2-40B4-BE49-F238E27FC236}">
                <a16:creationId xmlns:a16="http://schemas.microsoft.com/office/drawing/2014/main" id="{32501A51-08B2-4546-B1D8-7BA4820A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82" y="5192475"/>
            <a:ext cx="444270" cy="10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680B356-9FA8-405C-9ED3-7F653E718212}"/>
              </a:ext>
            </a:extLst>
          </p:cNvPr>
          <p:cNvSpPr txBox="1">
            <a:spLocks/>
          </p:cNvSpPr>
          <p:nvPr/>
        </p:nvSpPr>
        <p:spPr>
          <a:xfrm>
            <a:off x="-150000" y="5156593"/>
            <a:ext cx="4081245" cy="1015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Достойная работа и экономический рост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 4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качественно образование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ЦУР 17 партнерство в интересах устойчивого развития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DBE48C-9416-49F8-955B-6399D18B1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B94A7AC-9410-49C3-B1C8-2F5E1185B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t="-5574" r="-352" b="-8856"/>
          <a:stretch/>
        </p:blipFill>
        <p:spPr>
          <a:xfrm>
            <a:off x="191344" y="725121"/>
            <a:ext cx="3914212" cy="5760640"/>
          </a:xfrm>
          <a:prstGeom prst="rect">
            <a:avLst/>
          </a:prstGeom>
        </p:spPr>
      </p:pic>
      <p:sp>
        <p:nvSpPr>
          <p:cNvPr id="36" name="Текст 62">
            <a:extLst>
              <a:ext uri="{FF2B5EF4-FFF2-40B4-BE49-F238E27FC236}">
                <a16:creationId xmlns:a16="http://schemas.microsoft.com/office/drawing/2014/main" id="{D05E50EC-29FD-4493-8AEB-F19FBE60532B}"/>
              </a:ext>
            </a:extLst>
          </p:cNvPr>
          <p:cNvSpPr txBox="1">
            <a:spLocks/>
          </p:cNvSpPr>
          <p:nvPr/>
        </p:nvSpPr>
        <p:spPr>
          <a:xfrm>
            <a:off x="1768429" y="32048"/>
            <a:ext cx="4176464" cy="58444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6D2DA1-02A5-4974-B9CB-2F9656160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0" t="-112" r="-3724" b="-26325"/>
          <a:stretch/>
        </p:blipFill>
        <p:spPr>
          <a:xfrm>
            <a:off x="4257215" y="980728"/>
            <a:ext cx="3877910" cy="6336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E1C4C2-726C-4DEF-B1C7-97FDB3FC8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85" r="562" b="-232"/>
          <a:stretch/>
        </p:blipFill>
        <p:spPr>
          <a:xfrm>
            <a:off x="8286784" y="980728"/>
            <a:ext cx="3636803" cy="4969284"/>
          </a:xfrm>
          <a:prstGeom prst="rect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8569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25E9BB-B0CB-40DC-9263-B61FF1DEB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5991C5-4FEA-45A1-846B-E98A883C31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E32C705-5E17-47C9-ABD4-8605B18C4E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094180DD-7417-44DC-8406-1DFF9B4E057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EA96BAB-A45F-4525-A116-91ED9B6CA2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A4039DF8-4208-42FA-8D57-E859A3F13D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7808C2A1-A120-4E7C-982B-35A97D9F1BC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E07CCB-7781-4D94-ABEB-2066ADD1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0069"/>
            <a:ext cx="4752528" cy="60664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AF32AF5-9D6A-4A2D-88CB-7CAA1ADDF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52" y="616648"/>
            <a:ext cx="4615603" cy="6093296"/>
          </a:xfrm>
          <a:prstGeom prst="rect">
            <a:avLst/>
          </a:prstGeom>
        </p:spPr>
      </p:pic>
      <p:sp>
        <p:nvSpPr>
          <p:cNvPr id="24" name="Текст 62">
            <a:extLst>
              <a:ext uri="{FF2B5EF4-FFF2-40B4-BE49-F238E27FC236}">
                <a16:creationId xmlns:a16="http://schemas.microsoft.com/office/drawing/2014/main" id="{D081A247-4772-4C0D-83BE-4762FE1855E4}"/>
              </a:ext>
            </a:extLst>
          </p:cNvPr>
          <p:cNvSpPr txBox="1">
            <a:spLocks/>
          </p:cNvSpPr>
          <p:nvPr/>
        </p:nvSpPr>
        <p:spPr>
          <a:xfrm>
            <a:off x="1703512" y="86873"/>
            <a:ext cx="4176464" cy="58444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182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1213" y="2149916"/>
            <a:ext cx="2968154" cy="914490"/>
          </a:xfrm>
        </p:spPr>
        <p:txBody>
          <a:bodyPr rtlCol="0"/>
          <a:lstStyle/>
          <a:p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УСЛУГИ ПРОВАЙДЕРА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ru-RU" sz="1700" b="1" dirty="0"/>
              <a:t>ПОДТВЕРЖДЕНИЕ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КОЛИЧЕСТВА</a:t>
            </a:r>
            <a:r>
              <a:rPr lang="ru-RU" sz="1700" b="1" dirty="0"/>
              <a:t> 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8275" t="-29639" r="-28275" b="-29639"/>
          <a:stretch/>
        </p:blipFill>
        <p:spPr>
          <a:xfrm>
            <a:off x="4068084" y="4803978"/>
            <a:ext cx="1094116" cy="1113108"/>
          </a:xfrm>
        </p:spPr>
      </p:pic>
      <p:sp>
        <p:nvSpPr>
          <p:cNvPr id="23" name="Объект 22">
            <a:extLst>
              <a:ext uri="{FF2B5EF4-FFF2-40B4-BE49-F238E27FC236}">
                <a16:creationId xmlns:a16="http://schemas.microsoft.com/office/drawing/2014/main" id="{2F8BDB9A-6E49-4052-924A-83FDD2B0A4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71132" y="3602120"/>
            <a:ext cx="5392925" cy="914490"/>
          </a:xfrm>
        </p:spPr>
        <p:txBody>
          <a:bodyPr rtlCol="0"/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ОБУЧЕНИЕ СОТРУДНИКОВ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Raleway Light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4818BA8-E954-4497-B8B9-B67D92F603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ru-RU" b="1" dirty="0"/>
              <a:t>СОБСТВЕННЫЙ НАУЧНЫЙ ЦЕНТР</a:t>
            </a:r>
            <a:endParaRPr lang="ru-RU" noProof="1"/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A712089-DDBF-4741-BA71-63A6F987E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4968" t="-26383" r="-24968" b="-26383"/>
          <a:stretch/>
        </p:blipFill>
        <p:spPr>
          <a:xfrm>
            <a:off x="4774508" y="3502811"/>
            <a:ext cx="1094116" cy="1113108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smtClean="0"/>
              <a:pPr rtl="0"/>
              <a:t>25</a:t>
            </a:fld>
            <a:endParaRPr lang="ru-RU" noProof="1"/>
          </a:p>
        </p:txBody>
      </p:sp>
      <p:sp>
        <p:nvSpPr>
          <p:cNvPr id="34" name="Объект 33">
            <a:extLst>
              <a:ext uri="{FF2B5EF4-FFF2-40B4-BE49-F238E27FC236}">
                <a16:creationId xmlns:a16="http://schemas.microsoft.com/office/drawing/2014/main" id="{38AA8C13-AFD3-4C46-AEA7-67BEBF7398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0" y="4915661"/>
            <a:ext cx="6514359" cy="914490"/>
          </a:xfrm>
        </p:spPr>
        <p:txBody>
          <a:bodyPr rtlCol="0"/>
          <a:lstStyle/>
          <a:p>
            <a:pPr rtl="0"/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СТАЖИРОВКА И ПРАКТИКА СТУДЕНТОВ</a:t>
            </a:r>
            <a:endParaRPr lang="ru-RU" sz="1500" noProof="1">
              <a:solidFill>
                <a:srgbClr val="00206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105FAE-96F0-43A6-B386-AAE4E62C6E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60052" y="5088022"/>
            <a:ext cx="6959464" cy="719773"/>
          </a:xfrm>
        </p:spPr>
        <p:txBody>
          <a:bodyPr rtlCol="0"/>
          <a:lstStyle/>
          <a:p>
            <a:r>
              <a:rPr lang="ru-RU" sz="1700" b="1" dirty="0">
                <a:solidFill>
                  <a:srgbClr val="002060"/>
                </a:solidFill>
              </a:rPr>
              <a:t>РАЗРАБОТКА СОБСТВЕННЫХ УЧЕБНЫХ ПОСОБИЙ,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ИНСТРУКЦИЙ, ЗАПАТЕНТОВАННЫХ КАРТ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8671B21-B5F4-4BFE-A90B-A16041BB7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8093" t="-19179" r="-18093" b="-19179"/>
          <a:stretch/>
        </p:blipFill>
        <p:spPr>
          <a:xfrm>
            <a:off x="5809848" y="1990754"/>
            <a:ext cx="1094116" cy="1113108"/>
          </a:xfrm>
        </p:spPr>
      </p:pic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6F01420-E00A-46BC-9AE5-EDE89E81F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3263024"/>
            <a:ext cx="438912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D210877-354A-400E-B4FF-A1264FC8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4803978"/>
            <a:ext cx="32004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68620A-B4E2-4321-8D2C-DD14C497F9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47" y="282736"/>
            <a:ext cx="2968154" cy="13294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64B2F1-4319-4789-A2E3-84E4F4DE46F7}"/>
              </a:ext>
            </a:extLst>
          </p:cNvPr>
          <p:cNvSpPr txBox="1"/>
          <p:nvPr/>
        </p:nvSpPr>
        <p:spPr>
          <a:xfrm>
            <a:off x="279899" y="64295"/>
            <a:ext cx="6659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Collateral Management International LTD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5D52EC-965D-494E-8558-FF9C76FB528E}"/>
              </a:ext>
            </a:extLst>
          </p:cNvPr>
          <p:cNvSpPr txBox="1">
            <a:spLocks/>
          </p:cNvSpPr>
          <p:nvPr/>
        </p:nvSpPr>
        <p:spPr>
          <a:xfrm>
            <a:off x="279898" y="646426"/>
            <a:ext cx="6032125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Достойная работа и экономический рост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качественно образование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ЦУР 17 партнерство в интересах устойчивого развития</a:t>
            </a:r>
          </a:p>
          <a:p>
            <a:pPr algn="ctr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75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59A70-CFEC-4FF2-96B5-422776E21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8" name="WhatsApp Video 2021-06-07 at 19.46.17">
            <a:hlinkClick r:id="" action="ppaction://media"/>
            <a:extLst>
              <a:ext uri="{FF2B5EF4-FFF2-40B4-BE49-F238E27FC236}">
                <a16:creationId xmlns:a16="http://schemas.microsoft.com/office/drawing/2014/main" id="{87DADBDB-C3FC-4CC1-BED7-5E5FFBDB08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7" y="44624"/>
            <a:ext cx="12185874" cy="6813375"/>
          </a:xfrm>
          <a:prstGeom prst="rect">
            <a:avLst/>
          </a:prstGeom>
        </p:spPr>
      </p:pic>
      <p:pic>
        <p:nvPicPr>
          <p:cNvPr id="15" name="WhatsApp Video 2021-06-07 at 19.46.17">
            <a:hlinkClick r:id="" action="ppaction://media"/>
            <a:extLst>
              <a:ext uri="{FF2B5EF4-FFF2-40B4-BE49-F238E27FC236}">
                <a16:creationId xmlns:a16="http://schemas.microsoft.com/office/drawing/2014/main" id="{D18BAB46-F18D-40CF-B7A7-6B4FA9F176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6" y="44625"/>
            <a:ext cx="12185874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2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дание, внешний, небо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359D28B8-64DB-4409-A107-9F6CD5867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9" b="-2"/>
          <a:stretch/>
        </p:blipFill>
        <p:spPr>
          <a:xfrm>
            <a:off x="5334001" y="112976"/>
            <a:ext cx="6858000" cy="6745024"/>
          </a:xfrm>
          <a:prstGeom prst="rect">
            <a:avLst/>
          </a:prstGeom>
          <a:noFill/>
        </p:spPr>
      </p:pic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1472313B-D100-47D2-8667-D2AD575164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238089" y="208890"/>
            <a:ext cx="6745024" cy="655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8" name="Slide Number Placeholder 2">
            <a:extLst>
              <a:ext uri="{FF2B5EF4-FFF2-40B4-BE49-F238E27FC236}">
                <a16:creationId xmlns:a16="http://schemas.microsoft.com/office/drawing/2014/main" id="{ECF9B90F-96CF-44AC-A139-25121513C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smtClean="0"/>
              <a:pPr>
                <a:spcAft>
                  <a:spcPts val="600"/>
                </a:spcAft>
              </a:pPr>
              <a:t>3</a:t>
            </a:fld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950000A-03C0-4B0A-9EB3-E06B994AA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2" y="9943794"/>
            <a:ext cx="1990740" cy="2569048"/>
          </a:xfrm>
          <a:prstGeom prst="rect">
            <a:avLst/>
          </a:prstGeom>
          <a:solidFill>
            <a:srgbClr val="0070C0"/>
          </a:solidFill>
          <a:ln w="104775">
            <a:solidFill>
              <a:schemeClr val="accent5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F21C13-A7BC-4B46-8299-61F052CE5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" y="304373"/>
            <a:ext cx="5850503" cy="1180631"/>
          </a:xfrm>
          <a:prstGeom prst="rect">
            <a:avLst/>
          </a:prstGeom>
        </p:spPr>
      </p:pic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C2EC334A-FA62-42F1-B871-B149B11F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9" y="1632441"/>
            <a:ext cx="5215835" cy="691602"/>
          </a:xfrm>
        </p:spPr>
        <p:txBody>
          <a:bodyPr rtlCol="0" anchor="t">
            <a:normAutofit fontScale="90000"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компаний </a:t>
            </a:r>
            <a:b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 «Baltic Control Kazakhstan» </a:t>
            </a:r>
            <a:b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компании: </a:t>
            </a:r>
            <a:br>
              <a:rPr lang="ru-RU" sz="1000" dirty="0"/>
            </a:b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E46A0-2535-4FA2-99B3-70FE9F2742B5}"/>
              </a:ext>
            </a:extLst>
          </p:cNvPr>
          <p:cNvSpPr txBox="1"/>
          <p:nvPr/>
        </p:nvSpPr>
        <p:spPr>
          <a:xfrm>
            <a:off x="119336" y="2471480"/>
            <a:ext cx="64087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Инспекционный орган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ТОО “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Baltic Control Kazakhstan”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Сеть испытательных лабораторий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ТОО «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Baltic Control KZ Certification» </a:t>
            </a:r>
          </a:p>
          <a:p>
            <a:pPr algn="just">
              <a:tabLst>
                <a:tab pos="18034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 по подтверждению соответствия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ТОО «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Collateral Management International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Фумигация </a:t>
            </a:r>
            <a:endParaRPr lang="ru-RU" sz="2000" b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ТОО "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АгроКонсулт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LID4096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81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дание, внешний, небо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359D28B8-64DB-4409-A107-9F6CD5867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9" b="-2"/>
          <a:stretch/>
        </p:blipFill>
        <p:spPr>
          <a:xfrm>
            <a:off x="5334001" y="112976"/>
            <a:ext cx="6858000" cy="6745024"/>
          </a:xfrm>
          <a:prstGeom prst="rect">
            <a:avLst/>
          </a:prstGeom>
          <a:noFill/>
        </p:spPr>
      </p:pic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1472313B-D100-47D2-8667-D2AD575164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238089" y="208890"/>
            <a:ext cx="6745024" cy="655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8" name="Slide Number Placeholder 2">
            <a:extLst>
              <a:ext uri="{FF2B5EF4-FFF2-40B4-BE49-F238E27FC236}">
                <a16:creationId xmlns:a16="http://schemas.microsoft.com/office/drawing/2014/main" id="{ECF9B90F-96CF-44AC-A139-25121513C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smtClean="0"/>
              <a:pPr>
                <a:spcAft>
                  <a:spcPts val="600"/>
                </a:spcAft>
              </a:pPr>
              <a:t>4</a:t>
            </a:fld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950000A-03C0-4B0A-9EB3-E06B994AA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2" y="9943794"/>
            <a:ext cx="1990740" cy="2569048"/>
          </a:xfrm>
          <a:prstGeom prst="rect">
            <a:avLst/>
          </a:prstGeom>
          <a:solidFill>
            <a:srgbClr val="0070C0"/>
          </a:solidFill>
          <a:ln w="104775">
            <a:solidFill>
              <a:schemeClr val="accent5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F21C13-A7BC-4B46-8299-61F052CE5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" y="304373"/>
            <a:ext cx="5850503" cy="11806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F44E92-3537-4BCF-83F0-B4BCF7919110}"/>
              </a:ext>
            </a:extLst>
          </p:cNvPr>
          <p:cNvSpPr txBox="1"/>
          <p:nvPr/>
        </p:nvSpPr>
        <p:spPr>
          <a:xfrm>
            <a:off x="33234" y="2132856"/>
            <a:ext cx="54177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Инспекционная компания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ТОО “Baltic Control Kazakhstan”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24 августа 2007.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группу Первоклассных Инспекторских Компаний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выполняет контроль качества и количества грузов, экспортируемых и импортируемых Республикой Казахстан на соответствие международным стандартам и стандартам страны импортера. </a:t>
            </a:r>
          </a:p>
        </p:txBody>
      </p:sp>
    </p:spTree>
    <p:extLst>
      <p:ext uri="{BB962C8B-B14F-4D97-AF65-F5344CB8AC3E}">
        <p14:creationId xmlns:p14="http://schemas.microsoft.com/office/powerpoint/2010/main" val="4231088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внешний, веранда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50E5EDA2-512D-4491-ADF9-11C289F24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6" r="15073" b="2"/>
          <a:stretch/>
        </p:blipFill>
        <p:spPr>
          <a:xfrm>
            <a:off x="5334001" y="112976"/>
            <a:ext cx="6858000" cy="67450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5BAF4BF1-017E-4903-ABDF-63645BFB4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238089" y="208888"/>
            <a:ext cx="6745024" cy="655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8" name="Slide Number Placeholder 2">
            <a:extLst>
              <a:ext uri="{FF2B5EF4-FFF2-40B4-BE49-F238E27FC236}">
                <a16:creationId xmlns:a16="http://schemas.microsoft.com/office/drawing/2014/main" id="{ECF9B90F-96CF-44AC-A139-25121513C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smtClean="0"/>
              <a:pPr>
                <a:spcAft>
                  <a:spcPts val="600"/>
                </a:spcAft>
              </a:pPr>
              <a:t>5</a:t>
            </a:fld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83B53B6-ACC5-403D-A713-D6240FEEC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" y="304373"/>
            <a:ext cx="5850503" cy="11806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950000A-03C0-4B0A-9EB3-E06B994AA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2" y="9943794"/>
            <a:ext cx="1990740" cy="2569048"/>
          </a:xfrm>
          <a:prstGeom prst="rect">
            <a:avLst/>
          </a:prstGeom>
          <a:solidFill>
            <a:srgbClr val="0070C0"/>
          </a:solidFill>
          <a:ln w="104775">
            <a:solidFill>
              <a:schemeClr val="accent5">
                <a:lumMod val="75000"/>
              </a:schemeClr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A6C6215-3BE4-490F-A32C-B2794A041C96}"/>
              </a:ext>
            </a:extLst>
          </p:cNvPr>
          <p:cNvSpPr txBox="1"/>
          <p:nvPr/>
        </p:nvSpPr>
        <p:spPr>
          <a:xfrm>
            <a:off x="1261" y="1944839"/>
            <a:ext cx="5417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Быстро растущая компания с объемом </a:t>
            </a:r>
            <a:r>
              <a:rPr lang="ru-RU" dirty="0" err="1"/>
              <a:t>бо</a:t>
            </a:r>
            <a:r>
              <a:rPr lang="kk-KZ" dirty="0"/>
              <a:t>лее</a:t>
            </a:r>
            <a:r>
              <a:rPr lang="ru-RU" dirty="0"/>
              <a:t> </a:t>
            </a:r>
          </a:p>
          <a:p>
            <a:r>
              <a:rPr lang="ru-RU" dirty="0"/>
              <a:t>     </a:t>
            </a:r>
            <a:r>
              <a:rPr lang="en-US" dirty="0"/>
              <a:t>2</a:t>
            </a:r>
            <a:r>
              <a:rPr lang="ru-RU" dirty="0"/>
              <a:t> 000 000 проинспектированных грузов в год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3D8C08-75FC-48E6-A55A-B7E70D327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9" y="3145436"/>
            <a:ext cx="5131488" cy="19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500887" y="3773395"/>
            <a:ext cx="8826432" cy="424732"/>
          </a:xfrm>
        </p:spPr>
        <p:txBody>
          <a:bodyPr rtlCol="0"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ССОЦИАЦИЯ ТОРГОВЛИ ПО МАСЛИЧНЫМ КУЛЬТУРАМ 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FOSFA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smtClean="0"/>
              <a:pPr rtl="0"/>
              <a:t>6</a:t>
            </a:fld>
            <a:endParaRPr lang="ru-RU" noProof="1"/>
          </a:p>
        </p:txBody>
      </p:sp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6F01420-E00A-46BC-9AE5-EDE89E81F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3263024"/>
            <a:ext cx="438912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64B2F1-4319-4789-A2E3-84E4F4DE46F7}"/>
              </a:ext>
            </a:extLst>
          </p:cNvPr>
          <p:cNvSpPr txBox="1"/>
          <p:nvPr/>
        </p:nvSpPr>
        <p:spPr>
          <a:xfrm>
            <a:off x="246765" y="36849"/>
            <a:ext cx="6659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 “Baltic Control Kazakhstan</a:t>
            </a:r>
            <a:endParaRPr lang="LID4096" b="1" dirty="0">
              <a:solidFill>
                <a:schemeClr val="bg1"/>
              </a:solidFill>
            </a:endParaRPr>
          </a:p>
        </p:txBody>
      </p:sp>
      <p:pic>
        <p:nvPicPr>
          <p:cNvPr id="20" name="Picture 9" descr="C:\Users\Line\Desktop\BCK1992\11 ПРОЧЕЕ\02 ЛОГОТИПЫ\FOSFA_logo.png">
            <a:extLst>
              <a:ext uri="{FF2B5EF4-FFF2-40B4-BE49-F238E27FC236}">
                <a16:creationId xmlns:a16="http://schemas.microsoft.com/office/drawing/2014/main" id="{9DFF099E-5FF8-4C59-BC2B-D86E2E937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604882"/>
            <a:ext cx="1694606" cy="7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451CD41-6FBB-41E2-B5B3-A2DFE8317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271" y="1892545"/>
            <a:ext cx="1562765" cy="15627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35510DB-FE3A-4C4F-B6D4-C4C1A7E2EB16}"/>
              </a:ext>
            </a:extLst>
          </p:cNvPr>
          <p:cNvSpPr txBox="1"/>
          <p:nvPr/>
        </p:nvSpPr>
        <p:spPr>
          <a:xfrm>
            <a:off x="-500887" y="1928768"/>
            <a:ext cx="8306067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ЕЖДУНАРОДНАЯ АССОЦИАЦИЯ ИНСПЕКТОРСКИХ КОМПАНИИ  «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 COUNCIL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00466D-9F96-4F81-B6D6-49659F8E1FEB}"/>
              </a:ext>
            </a:extLst>
          </p:cNvPr>
          <p:cNvSpPr txBox="1"/>
          <p:nvPr/>
        </p:nvSpPr>
        <p:spPr>
          <a:xfrm>
            <a:off x="246765" y="5239363"/>
            <a:ext cx="796193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АЦИОНАЛЬНЫЙ КОНСОРЦИУМА «АСТЫК СЕРВИС» И ЯВЛЯЕТСЯ ЧЛЕНОМ «ЗЕРНОВОГО СОЮЗА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АЗАХСТАНА»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9D4233-8FB8-4DDF-B76B-5045BCC9FF9F}"/>
              </a:ext>
            </a:extLst>
          </p:cNvPr>
          <p:cNvSpPr txBox="1"/>
          <p:nvPr/>
        </p:nvSpPr>
        <p:spPr>
          <a:xfrm>
            <a:off x="-240704" y="793033"/>
            <a:ext cx="684076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АССОЦИАЦИЯ ЗЕРНОВЫХ ТРЕЙДЕРОВ «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GAFTA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</p:txBody>
      </p:sp>
      <p:pic>
        <p:nvPicPr>
          <p:cNvPr id="43" name="Picture 7" descr="C:\Users\Line\Desktop\BCK1992\11 ПРОЧЕЕ\02 ЛОГОТИПЫ\Gafta Approved Superintendent logo.jpg">
            <a:extLst>
              <a:ext uri="{FF2B5EF4-FFF2-40B4-BE49-F238E27FC236}">
                <a16:creationId xmlns:a16="http://schemas.microsoft.com/office/drawing/2014/main" id="{130C21BE-CF89-4E20-ACE3-231AF8D8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03" y="396309"/>
            <a:ext cx="1530633" cy="15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Line\Desktop\BCK1992\11 ПРОЧЕЕ\02 ЛОГОТИПЫ\Gafta Approved Analyst logo.jpg">
            <a:extLst>
              <a:ext uri="{FF2B5EF4-FFF2-40B4-BE49-F238E27FC236}">
                <a16:creationId xmlns:a16="http://schemas.microsoft.com/office/drawing/2014/main" id="{773D1B18-7B54-4B71-829E-A1E8A36C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444" y="396309"/>
            <a:ext cx="1530632" cy="14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Line\Desktop\BCK1992\11 ПРОЧЕЕ\02 ЛОГОТИПЫ\zernovoy soyuz logo.jpg">
            <a:extLst>
              <a:ext uri="{FF2B5EF4-FFF2-40B4-BE49-F238E27FC236}">
                <a16:creationId xmlns:a16="http://schemas.microsoft.com/office/drawing/2014/main" id="{A7020626-9B9E-4D98-B009-60A6F591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5239363"/>
            <a:ext cx="2232248" cy="12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395E1D4-DDBD-40D0-9D9F-78E888F3248B}"/>
              </a:ext>
            </a:extLst>
          </p:cNvPr>
          <p:cNvSpPr txBox="1">
            <a:spLocks/>
          </p:cNvSpPr>
          <p:nvPr/>
        </p:nvSpPr>
        <p:spPr>
          <a:xfrm>
            <a:off x="3487325" y="5956955"/>
            <a:ext cx="5438452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Партнерство в интересах устойчивого развия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80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48"/>
          <p:cNvSpPr/>
          <p:nvPr/>
        </p:nvSpPr>
        <p:spPr>
          <a:xfrm rot="13684289">
            <a:off x="6482790" y="2666555"/>
            <a:ext cx="209421" cy="676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57" y="0"/>
                </a:moveTo>
                <a:lnTo>
                  <a:pt x="16743" y="0"/>
                </a:lnTo>
                <a:lnTo>
                  <a:pt x="21600" y="21600"/>
                </a:lnTo>
                <a:lnTo>
                  <a:pt x="0" y="21600"/>
                </a:lnTo>
                <a:lnTo>
                  <a:pt x="4857" y="0"/>
                </a:ln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22859" tIns="22859" rIns="22859" bIns="22859" numCol="1" anchor="ctr">
            <a:noAutofit/>
          </a:bodyPr>
          <a:lstStyle/>
          <a:p>
            <a:pPr algn="ctr">
              <a:defRPr sz="7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3550"/>
          </a:p>
        </p:txBody>
      </p:sp>
      <p:grpSp>
        <p:nvGrpSpPr>
          <p:cNvPr id="1749" name="Group 2"/>
          <p:cNvGrpSpPr/>
          <p:nvPr/>
        </p:nvGrpSpPr>
        <p:grpSpPr>
          <a:xfrm>
            <a:off x="3461856" y="1730189"/>
            <a:ext cx="4212516" cy="4474665"/>
            <a:chOff x="-2" y="-46062"/>
            <a:chExt cx="6960534" cy="7393696"/>
          </a:xfrm>
          <a:solidFill>
            <a:srgbClr val="0070C0"/>
          </a:solidFill>
        </p:grpSpPr>
        <p:sp>
          <p:nvSpPr>
            <p:cNvPr id="1739" name="Freeform 44"/>
            <p:cNvSpPr/>
            <p:nvPr/>
          </p:nvSpPr>
          <p:spPr>
            <a:xfrm rot="1823681">
              <a:off x="3105083" y="4368815"/>
              <a:ext cx="215442" cy="164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57" y="0"/>
                  </a:moveTo>
                  <a:lnTo>
                    <a:pt x="16743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85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>
                <a:defRPr sz="71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sz="3550"/>
            </a:p>
          </p:txBody>
        </p:sp>
        <p:sp>
          <p:nvSpPr>
            <p:cNvPr id="1740" name="Freeform 48"/>
            <p:cNvSpPr/>
            <p:nvPr/>
          </p:nvSpPr>
          <p:spPr>
            <a:xfrm rot="5000190">
              <a:off x="1679034" y="3248478"/>
              <a:ext cx="215443" cy="164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57" y="0"/>
                  </a:moveTo>
                  <a:lnTo>
                    <a:pt x="16743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85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>
                <a:defRPr sz="71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sz="3550"/>
            </a:p>
          </p:txBody>
        </p:sp>
        <p:sp>
          <p:nvSpPr>
            <p:cNvPr id="1741" name="Freeform 49"/>
            <p:cNvSpPr/>
            <p:nvPr/>
          </p:nvSpPr>
          <p:spPr>
            <a:xfrm rot="8761412">
              <a:off x="3033840" y="1721966"/>
              <a:ext cx="215442" cy="164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57" y="0"/>
                  </a:moveTo>
                  <a:lnTo>
                    <a:pt x="16743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85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>
                <a:defRPr sz="71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sz="3550"/>
            </a:p>
          </p:txBody>
        </p:sp>
        <p:sp>
          <p:nvSpPr>
            <p:cNvPr id="1742" name="Freeform 50"/>
            <p:cNvSpPr/>
            <p:nvPr/>
          </p:nvSpPr>
          <p:spPr>
            <a:xfrm rot="18988297" flipH="1">
              <a:off x="4692854" y="4069399"/>
              <a:ext cx="215442" cy="164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57" y="0"/>
                  </a:moveTo>
                  <a:lnTo>
                    <a:pt x="16743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857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>
                <a:defRPr sz="71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sz="3550"/>
            </a:p>
          </p:txBody>
        </p:sp>
        <p:sp>
          <p:nvSpPr>
            <p:cNvPr id="1744" name="Oval 33"/>
            <p:cNvSpPr/>
            <p:nvPr/>
          </p:nvSpPr>
          <p:spPr>
            <a:xfrm>
              <a:off x="1561723" y="536935"/>
              <a:ext cx="1863019" cy="186301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>
                <a:defRPr sz="71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sz="3550"/>
            </a:p>
          </p:txBody>
        </p:sp>
        <p:sp>
          <p:nvSpPr>
            <p:cNvPr id="1745" name="Oval 34"/>
            <p:cNvSpPr/>
            <p:nvPr/>
          </p:nvSpPr>
          <p:spPr>
            <a:xfrm>
              <a:off x="-2" y="3254264"/>
              <a:ext cx="1863020" cy="186301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>
                <a:defRPr sz="71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sz="3550"/>
            </a:p>
          </p:txBody>
        </p:sp>
        <p:sp>
          <p:nvSpPr>
            <p:cNvPr id="1746" name="Oval 35"/>
            <p:cNvSpPr/>
            <p:nvPr/>
          </p:nvSpPr>
          <p:spPr>
            <a:xfrm>
              <a:off x="1583710" y="5484615"/>
              <a:ext cx="1863019" cy="186301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>
                <a:defRPr sz="71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sz="3550"/>
            </a:p>
          </p:txBody>
        </p:sp>
        <p:sp>
          <p:nvSpPr>
            <p:cNvPr id="1747" name="Oval 36"/>
            <p:cNvSpPr/>
            <p:nvPr/>
          </p:nvSpPr>
          <p:spPr>
            <a:xfrm>
              <a:off x="4846679" y="5100713"/>
              <a:ext cx="1863019" cy="186302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>
                <a:defRPr sz="71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sz="3550"/>
            </a:p>
          </p:txBody>
        </p:sp>
        <p:sp>
          <p:nvSpPr>
            <p:cNvPr id="1748" name="Oval 37"/>
            <p:cNvSpPr/>
            <p:nvPr/>
          </p:nvSpPr>
          <p:spPr>
            <a:xfrm>
              <a:off x="4914058" y="-46062"/>
              <a:ext cx="2046474" cy="204647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ctr">
                <a:defRPr sz="71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sz="3550"/>
            </a:p>
          </p:txBody>
        </p:sp>
      </p:grpSp>
      <p:sp>
        <p:nvSpPr>
          <p:cNvPr id="1750" name="Title 1"/>
          <p:cNvSpPr txBox="1"/>
          <p:nvPr/>
        </p:nvSpPr>
        <p:spPr>
          <a:xfrm>
            <a:off x="8414414" y="2952011"/>
            <a:ext cx="2743972" cy="600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 anchor="ctr">
            <a:spAutoFit/>
          </a:bodyPr>
          <a:lstStyle>
            <a:lvl1pPr algn="ctr" defTabSz="914400">
              <a:lnSpc>
                <a:spcPct val="90000"/>
              </a:lnSpc>
              <a:defRPr sz="32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 АКТАУ</a:t>
            </a:r>
          </a:p>
          <a:p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АМСТ ТЕРМИНАЛ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4" name="Content Placeholder 2"/>
          <p:cNvSpPr txBox="1"/>
          <p:nvPr/>
        </p:nvSpPr>
        <p:spPr>
          <a:xfrm>
            <a:off x="6644184" y="5585142"/>
            <a:ext cx="4295619" cy="85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7" tIns="45707" rIns="45707" bIns="45707" anchor="ctr">
            <a:spAutoFit/>
          </a:bodyPr>
          <a:lstStyle>
            <a:lvl1pPr defTabSz="914400">
              <a:lnSpc>
                <a:spcPct val="130000"/>
              </a:lnSpc>
              <a:spcBef>
                <a:spcPts val="2400"/>
              </a:spcBef>
              <a:tabLst>
                <a:tab pos="330200" algn="l"/>
              </a:tabLst>
              <a:defRPr sz="3100"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ПОРТ АКТАУ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ТЕРМИНАЛ «АК БИДАЙ»</a:t>
            </a:r>
          </a:p>
        </p:txBody>
      </p:sp>
      <p:sp>
        <p:nvSpPr>
          <p:cNvPr id="1756" name="Content Placeholder 2"/>
          <p:cNvSpPr txBox="1"/>
          <p:nvPr/>
        </p:nvSpPr>
        <p:spPr>
          <a:xfrm>
            <a:off x="905544" y="3941262"/>
            <a:ext cx="2550695" cy="1078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7" tIns="45707" rIns="45707" bIns="45707" anchor="ctr">
            <a:spAutoFit/>
          </a:bodyPr>
          <a:lstStyle>
            <a:lvl1pPr algn="r" defTabSz="914400">
              <a:lnSpc>
                <a:spcPct val="130000"/>
              </a:lnSpc>
              <a:spcBef>
                <a:spcPts val="2400"/>
              </a:spcBef>
              <a:tabLst>
                <a:tab pos="330200" algn="l"/>
              </a:tabLst>
              <a:defRPr sz="3100"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Петропавловск</a:t>
            </a:r>
          </a:p>
          <a:p>
            <a:endParaRPr sz="15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8" name="Content Placeholder 2"/>
          <p:cNvSpPr txBox="1"/>
          <p:nvPr/>
        </p:nvSpPr>
        <p:spPr>
          <a:xfrm>
            <a:off x="2639274" y="5627981"/>
            <a:ext cx="1774350" cy="45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7" tIns="45707" rIns="45707" bIns="45707" anchor="ctr">
            <a:spAutoFit/>
          </a:bodyPr>
          <a:lstStyle>
            <a:lvl1pPr algn="r" defTabSz="914400">
              <a:lnSpc>
                <a:spcPct val="130000"/>
              </a:lnSpc>
              <a:spcBef>
                <a:spcPts val="2400"/>
              </a:spcBef>
              <a:tabLst>
                <a:tab pos="330200" algn="l"/>
              </a:tabLst>
              <a:defRPr sz="3100"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КОКШЕТАУ</a:t>
            </a:r>
          </a:p>
        </p:txBody>
      </p:sp>
      <p:sp>
        <p:nvSpPr>
          <p:cNvPr id="1759" name="Content Placeholder 2"/>
          <p:cNvSpPr txBox="1"/>
          <p:nvPr/>
        </p:nvSpPr>
        <p:spPr>
          <a:xfrm>
            <a:off x="1517182" y="2490368"/>
            <a:ext cx="1774350" cy="102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7" tIns="45707" rIns="45707" bIns="45707">
            <a:normAutofit/>
          </a:bodyPr>
          <a:lstStyle>
            <a:lvl1pPr algn="r" defTabSz="914400">
              <a:lnSpc>
                <a:spcPct val="140000"/>
              </a:lnSpc>
              <a:spcBef>
                <a:spcPts val="3500"/>
              </a:spcBef>
              <a:tabLst>
                <a:tab pos="673100" algn="l"/>
              </a:tabLst>
              <a:defRPr sz="2200"/>
            </a:lvl1pPr>
          </a:lstStyle>
          <a:p>
            <a:endParaRPr sz="1100" dirty="0"/>
          </a:p>
        </p:txBody>
      </p:sp>
      <p:pic>
        <p:nvPicPr>
          <p:cNvPr id="43" name="Рисунок 4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75" y="3210518"/>
            <a:ext cx="1418260" cy="1476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9335" y="218703"/>
            <a:ext cx="11895090" cy="784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59" tIns="22859" rIns="22859" bIns="22859" numCol="1" spcCol="3810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АККРЕДИТОВАННЫЕ ЛАБОРАТОРИИ ВО ВСЕХ ЗЕРНОСЕЮШИХ РЕГИОНАХ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ПОРТУ АКТАУ</a:t>
            </a:r>
          </a:p>
          <a:p>
            <a:pPr defTabSz="914034" hangingPunct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Raleway Light"/>
            </a:endParaRPr>
          </a:p>
        </p:txBody>
      </p:sp>
      <p:sp>
        <p:nvSpPr>
          <p:cNvPr id="49" name="Freeform 262"/>
          <p:cNvSpPr>
            <a:spLocks noEditPoints="1"/>
          </p:cNvSpPr>
          <p:nvPr/>
        </p:nvSpPr>
        <p:spPr bwMode="auto">
          <a:xfrm>
            <a:off x="6726667" y="2016890"/>
            <a:ext cx="656882" cy="618955"/>
          </a:xfrm>
          <a:custGeom>
            <a:avLst/>
            <a:gdLst>
              <a:gd name="T0" fmla="*/ 200 w 215"/>
              <a:gd name="T1" fmla="*/ 168 h 213"/>
              <a:gd name="T2" fmla="*/ 134 w 215"/>
              <a:gd name="T3" fmla="*/ 58 h 213"/>
              <a:gd name="T4" fmla="*/ 134 w 215"/>
              <a:gd name="T5" fmla="*/ 13 h 213"/>
              <a:gd name="T6" fmla="*/ 141 w 215"/>
              <a:gd name="T7" fmla="*/ 13 h 213"/>
              <a:gd name="T8" fmla="*/ 148 w 215"/>
              <a:gd name="T9" fmla="*/ 7 h 213"/>
              <a:gd name="T10" fmla="*/ 141 w 215"/>
              <a:gd name="T11" fmla="*/ 0 h 213"/>
              <a:gd name="T12" fmla="*/ 74 w 215"/>
              <a:gd name="T13" fmla="*/ 0 h 213"/>
              <a:gd name="T14" fmla="*/ 68 w 215"/>
              <a:gd name="T15" fmla="*/ 7 h 213"/>
              <a:gd name="T16" fmla="*/ 74 w 215"/>
              <a:gd name="T17" fmla="*/ 13 h 213"/>
              <a:gd name="T18" fmla="*/ 81 w 215"/>
              <a:gd name="T19" fmla="*/ 13 h 213"/>
              <a:gd name="T20" fmla="*/ 81 w 215"/>
              <a:gd name="T21" fmla="*/ 58 h 213"/>
              <a:gd name="T22" fmla="*/ 15 w 215"/>
              <a:gd name="T23" fmla="*/ 168 h 213"/>
              <a:gd name="T24" fmla="*/ 41 w 215"/>
              <a:gd name="T25" fmla="*/ 213 h 213"/>
              <a:gd name="T26" fmla="*/ 174 w 215"/>
              <a:gd name="T27" fmla="*/ 213 h 213"/>
              <a:gd name="T28" fmla="*/ 200 w 215"/>
              <a:gd name="T29" fmla="*/ 168 h 213"/>
              <a:gd name="T30" fmla="*/ 51 w 215"/>
              <a:gd name="T31" fmla="*/ 133 h 213"/>
              <a:gd name="T32" fmla="*/ 94 w 215"/>
              <a:gd name="T33" fmla="*/ 61 h 213"/>
              <a:gd name="T34" fmla="*/ 94 w 215"/>
              <a:gd name="T35" fmla="*/ 13 h 213"/>
              <a:gd name="T36" fmla="*/ 121 w 215"/>
              <a:gd name="T37" fmla="*/ 13 h 213"/>
              <a:gd name="T38" fmla="*/ 121 w 215"/>
              <a:gd name="T39" fmla="*/ 61 h 213"/>
              <a:gd name="T40" fmla="*/ 164 w 215"/>
              <a:gd name="T41" fmla="*/ 133 h 213"/>
              <a:gd name="T42" fmla="*/ 51 w 215"/>
              <a:gd name="T43" fmla="*/ 13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5" h="213">
                <a:moveTo>
                  <a:pt x="200" y="168"/>
                </a:moveTo>
                <a:lnTo>
                  <a:pt x="134" y="58"/>
                </a:lnTo>
                <a:lnTo>
                  <a:pt x="134" y="13"/>
                </a:lnTo>
                <a:lnTo>
                  <a:pt x="141" y="13"/>
                </a:lnTo>
                <a:cubicBezTo>
                  <a:pt x="145" y="13"/>
                  <a:pt x="148" y="10"/>
                  <a:pt x="148" y="7"/>
                </a:cubicBezTo>
                <a:cubicBezTo>
                  <a:pt x="148" y="3"/>
                  <a:pt x="145" y="0"/>
                  <a:pt x="141" y="0"/>
                </a:cubicBezTo>
                <a:lnTo>
                  <a:pt x="74" y="0"/>
                </a:lnTo>
                <a:cubicBezTo>
                  <a:pt x="71" y="0"/>
                  <a:pt x="68" y="3"/>
                  <a:pt x="68" y="7"/>
                </a:cubicBezTo>
                <a:cubicBezTo>
                  <a:pt x="68" y="10"/>
                  <a:pt x="71" y="13"/>
                  <a:pt x="74" y="13"/>
                </a:cubicBezTo>
                <a:lnTo>
                  <a:pt x="81" y="13"/>
                </a:lnTo>
                <a:lnTo>
                  <a:pt x="81" y="58"/>
                </a:lnTo>
                <a:lnTo>
                  <a:pt x="15" y="168"/>
                </a:lnTo>
                <a:cubicBezTo>
                  <a:pt x="0" y="193"/>
                  <a:pt x="12" y="213"/>
                  <a:pt x="41" y="213"/>
                </a:cubicBezTo>
                <a:lnTo>
                  <a:pt x="174" y="213"/>
                </a:lnTo>
                <a:cubicBezTo>
                  <a:pt x="204" y="213"/>
                  <a:pt x="215" y="193"/>
                  <a:pt x="200" y="168"/>
                </a:cubicBezTo>
                <a:close/>
                <a:moveTo>
                  <a:pt x="51" y="133"/>
                </a:moveTo>
                <a:lnTo>
                  <a:pt x="94" y="61"/>
                </a:lnTo>
                <a:lnTo>
                  <a:pt x="94" y="13"/>
                </a:lnTo>
                <a:lnTo>
                  <a:pt x="121" y="13"/>
                </a:lnTo>
                <a:lnTo>
                  <a:pt x="121" y="61"/>
                </a:lnTo>
                <a:lnTo>
                  <a:pt x="164" y="133"/>
                </a:lnTo>
                <a:lnTo>
                  <a:pt x="51" y="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7" name="Freeform 48"/>
          <p:cNvSpPr/>
          <p:nvPr/>
        </p:nvSpPr>
        <p:spPr>
          <a:xfrm rot="15407361">
            <a:off x="7077940" y="3464954"/>
            <a:ext cx="209421" cy="676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57" y="0"/>
                </a:moveTo>
                <a:lnTo>
                  <a:pt x="16743" y="0"/>
                </a:lnTo>
                <a:lnTo>
                  <a:pt x="21600" y="21600"/>
                </a:lnTo>
                <a:lnTo>
                  <a:pt x="0" y="21600"/>
                </a:lnTo>
                <a:lnTo>
                  <a:pt x="4857" y="0"/>
                </a:ln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22859" tIns="22859" rIns="22859" bIns="22859" numCol="1" anchor="ctr">
            <a:noAutofit/>
          </a:bodyPr>
          <a:lstStyle/>
          <a:p>
            <a:pPr algn="ctr">
              <a:defRPr sz="7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3550"/>
          </a:p>
        </p:txBody>
      </p:sp>
      <p:sp>
        <p:nvSpPr>
          <p:cNvPr id="29" name="Oval 37"/>
          <p:cNvSpPr/>
          <p:nvPr/>
        </p:nvSpPr>
        <p:spPr>
          <a:xfrm>
            <a:off x="7297756" y="2980902"/>
            <a:ext cx="1238527" cy="1238526"/>
          </a:xfrm>
          <a:prstGeom prst="ellipse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22859" tIns="22859" rIns="22859" bIns="22859" numCol="1" anchor="ctr">
            <a:noAutofit/>
          </a:bodyPr>
          <a:lstStyle/>
          <a:p>
            <a:pPr algn="ctr">
              <a:defRPr sz="7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3550"/>
          </a:p>
        </p:txBody>
      </p:sp>
      <p:sp>
        <p:nvSpPr>
          <p:cNvPr id="30" name="Content Placeholder 2"/>
          <p:cNvSpPr txBox="1"/>
          <p:nvPr/>
        </p:nvSpPr>
        <p:spPr>
          <a:xfrm>
            <a:off x="7271493" y="1736171"/>
            <a:ext cx="2413501" cy="45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7" tIns="45707" rIns="45707" bIns="45707" anchor="ctr">
            <a:spAutoFit/>
          </a:bodyPr>
          <a:lstStyle>
            <a:lvl1pPr algn="r" defTabSz="914400">
              <a:lnSpc>
                <a:spcPct val="130000"/>
              </a:lnSpc>
              <a:spcBef>
                <a:spcPts val="2400"/>
              </a:spcBef>
              <a:tabLst>
                <a:tab pos="330200" algn="l"/>
              </a:tabLst>
              <a:defRPr sz="3100"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НУР-СУЛТАН</a:t>
            </a:r>
          </a:p>
        </p:txBody>
      </p:sp>
      <p:pic>
        <p:nvPicPr>
          <p:cNvPr id="2051" name="Picture 3" descr="C:\Users\Admin\Desktop\wheat-gra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15" y="2284098"/>
            <a:ext cx="286306" cy="70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ea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35" y="4026189"/>
            <a:ext cx="412380" cy="57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branch-with-leaves-black-sha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18" y="5362756"/>
            <a:ext cx="443181" cy="5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sea-ship-with-contain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56" y="3318320"/>
            <a:ext cx="661988" cy="4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Admin\Desktop\sea-ship-with-contain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06" y="5087460"/>
            <a:ext cx="661988" cy="4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8701316" y="4059602"/>
            <a:ext cx="1101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PROJCT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0" name="Content Placeholder 2"/>
          <p:cNvSpPr txBox="1"/>
          <p:nvPr/>
        </p:nvSpPr>
        <p:spPr>
          <a:xfrm>
            <a:off x="2404357" y="1820864"/>
            <a:ext cx="2413501" cy="45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7" tIns="45707" rIns="45707" bIns="45707" anchor="ctr">
            <a:spAutoFit/>
          </a:bodyPr>
          <a:lstStyle>
            <a:lvl1pPr algn="r" defTabSz="914400">
              <a:lnSpc>
                <a:spcPct val="130000"/>
              </a:lnSpc>
              <a:spcBef>
                <a:spcPts val="2400"/>
              </a:spcBef>
              <a:tabLst>
                <a:tab pos="330200" algn="l"/>
              </a:tabLst>
              <a:defRPr sz="3100"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КОСТАНАЙ</a:t>
            </a:r>
          </a:p>
        </p:txBody>
      </p:sp>
      <p:pic>
        <p:nvPicPr>
          <p:cNvPr id="47" name="Picture 6" descr="C:\Users\Line\Desktop\BCK1992\11 ПРОЧЕЕ\02 ЛОГОТИПЫ\Gafta Approved Analyst logo.jpg">
            <a:extLst>
              <a:ext uri="{FF2B5EF4-FFF2-40B4-BE49-F238E27FC236}">
                <a16:creationId xmlns:a16="http://schemas.microsoft.com/office/drawing/2014/main" id="{02510E4B-EC19-4CB4-88D9-872A4E8E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45173"/>
            <a:ext cx="1530632" cy="14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569F268-C0FA-46C8-8A1D-E776CA896A70}"/>
              </a:ext>
            </a:extLst>
          </p:cNvPr>
          <p:cNvSpPr txBox="1">
            <a:spLocks/>
          </p:cNvSpPr>
          <p:nvPr/>
        </p:nvSpPr>
        <p:spPr>
          <a:xfrm>
            <a:off x="-441845" y="5898671"/>
            <a:ext cx="5438452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хорошее здоровье и благополучие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8" descr="C:\Users\Line\Desktop\BCK1992\11 ПРОЧЕЕ\02 ЛОГОТИПЫ\74d027db1695ba469267febc689c4216.png">
            <a:extLst>
              <a:ext uri="{FF2B5EF4-FFF2-40B4-BE49-F238E27FC236}">
                <a16:creationId xmlns:a16="http://schemas.microsoft.com/office/drawing/2014/main" id="{54A58C7A-9424-4263-A3F0-D9C04258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33" y="145173"/>
            <a:ext cx="1530633" cy="12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9392F536-4228-4D07-BFAA-BBF115B3CFCB}"/>
              </a:ext>
            </a:extLst>
          </p:cNvPr>
          <p:cNvSpPr txBox="1"/>
          <p:nvPr/>
        </p:nvSpPr>
        <p:spPr>
          <a:xfrm>
            <a:off x="473908" y="322348"/>
            <a:ext cx="11609929" cy="707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3000" b="1" dirty="0">
                <a:solidFill>
                  <a:srgbClr val="002060"/>
                </a:solidFill>
              </a:rPr>
              <a:t>ГОЛОВНОЙ ОФИС ТОО «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ALTIC CONTROL KAZAKHSTAN</a:t>
            </a:r>
            <a:r>
              <a:rPr lang="ru-RU" sz="4000" b="1" dirty="0">
                <a:solidFill>
                  <a:srgbClr val="002060"/>
                </a:solidFill>
              </a:rPr>
              <a:t>»</a:t>
            </a:r>
            <a:endParaRPr lang="ru-RU" sz="4000" b="1" kern="1200" cap="all" spc="100" baseline="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703" y="6169892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noProof="1" smtClean="0"/>
              <a:pPr>
                <a:spcAft>
                  <a:spcPts val="600"/>
                </a:spcAft>
              </a:pPr>
              <a:t>8</a:t>
            </a:fld>
            <a:endParaRPr lang="ru-RU" noProof="1"/>
          </a:p>
        </p:txBody>
      </p:sp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8975" y="6544596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C10F65-B125-4570-AF92-819549A5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54" y="1340768"/>
            <a:ext cx="5525946" cy="45956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147704-70C3-4D34-AC5C-9BDCAE320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1340767"/>
            <a:ext cx="5591755" cy="45956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B7DECA-1CBA-44E8-9B47-B1A1CABDB45C}"/>
              </a:ext>
            </a:extLst>
          </p:cNvPr>
          <p:cNvSpPr txBox="1">
            <a:spLocks/>
          </p:cNvSpPr>
          <p:nvPr/>
        </p:nvSpPr>
        <p:spPr>
          <a:xfrm>
            <a:off x="124711" y="5787007"/>
            <a:ext cx="5438452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хорошее здоровье и благополучие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44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9392F536-4228-4D07-BFAA-BBF115B3CFCB}"/>
              </a:ext>
            </a:extLst>
          </p:cNvPr>
          <p:cNvSpPr txBox="1"/>
          <p:nvPr/>
        </p:nvSpPr>
        <p:spPr>
          <a:xfrm>
            <a:off x="541020" y="332656"/>
            <a:ext cx="11109960" cy="7078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</a:rPr>
              <a:t>Представительство ТОО «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ALTIC CONTROL KAZAKHSTAN</a:t>
            </a:r>
            <a:r>
              <a:rPr lang="ru-RU" sz="4000" b="1" dirty="0">
                <a:solidFill>
                  <a:srgbClr val="002060"/>
                </a:solidFill>
              </a:rPr>
              <a:t>» в г. Кокшетау</a:t>
            </a:r>
            <a:endParaRPr lang="ru-RU" sz="4000" b="1" kern="1200" cap="all" spc="100" baseline="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703" y="6169892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ru-RU" noProof="1" smtClean="0"/>
              <a:pPr>
                <a:spcAft>
                  <a:spcPts val="600"/>
                </a:spcAft>
              </a:pPr>
              <a:t>9</a:t>
            </a:fld>
            <a:endParaRPr lang="ru-RU" noProof="1"/>
          </a:p>
        </p:txBody>
      </p:sp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8975" y="6544596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A7B039-C48F-4EF5-B8BE-F7C06120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318515"/>
            <a:ext cx="4176464" cy="48513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9C291C-E050-4AAA-8630-93D8A5D8B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591" y="1318514"/>
            <a:ext cx="6168648" cy="48513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0ED373-A59F-4FAA-BBA9-DDFF5B1D3DE7}"/>
              </a:ext>
            </a:extLst>
          </p:cNvPr>
          <p:cNvSpPr txBox="1">
            <a:spLocks/>
          </p:cNvSpPr>
          <p:nvPr/>
        </p:nvSpPr>
        <p:spPr>
          <a:xfrm>
            <a:off x="174703" y="5882098"/>
            <a:ext cx="5438452" cy="113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Цур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хорошее здоровье и благополучие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12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ременныйКлассическийБлок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282_TF89082059.potx" id="{67D49B47-FA17-4E5B-80EE-30F76FF2D07D}" vid="{0DD5EBB0-80F9-440D-B756-554016CC0CE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purl.org/dc/dcmitype/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классическая блочная презентация</Template>
  <TotalTime>886</TotalTime>
  <Words>1391</Words>
  <Application>Microsoft Office PowerPoint</Application>
  <PresentationFormat>Широкоэкранный</PresentationFormat>
  <Paragraphs>186</Paragraphs>
  <Slides>26</Slides>
  <Notes>18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Raleway</vt:lpstr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СовременныйКлассическийБлок-3</vt:lpstr>
      <vt:lpstr>Стратегия «казахстан-2050» </vt:lpstr>
      <vt:lpstr>Презентация PowerPoint</vt:lpstr>
      <vt:lpstr>Группа компаний  ТОО «Baltic Control Kazakhstan»  Включает компании: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Collateral Management International LTD</vt:lpstr>
      <vt:lpstr>Презентация PowerPoint</vt:lpstr>
      <vt:lpstr>Collateral Management International LTD</vt:lpstr>
      <vt:lpstr>Collateral Management International LTD</vt:lpstr>
      <vt:lpstr>СОТРУДНИЧЕСТВО С ВУЗАМИ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«Baltic Control Kazakhstan»  Включает компании: </dc:title>
  <dc:creator>shahin_ali@mail.ru</dc:creator>
  <cp:lastModifiedBy>shahin_ali@mail.ru</cp:lastModifiedBy>
  <cp:revision>64</cp:revision>
  <cp:lastPrinted>2021-06-07T08:17:01Z</cp:lastPrinted>
  <dcterms:created xsi:type="dcterms:W3CDTF">2021-05-25T08:51:46Z</dcterms:created>
  <dcterms:modified xsi:type="dcterms:W3CDTF">2021-06-08T11:17:12Z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