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4"/>
  </p:sldMasterIdLst>
  <p:notesMasterIdLst>
    <p:notesMasterId r:id="rId10"/>
  </p:notesMasterIdLst>
  <p:handoutMasterIdLst>
    <p:handoutMasterId r:id="rId11"/>
  </p:handoutMasterIdLst>
  <p:sldIdLst>
    <p:sldId id="274" r:id="rId5"/>
    <p:sldId id="275" r:id="rId6"/>
    <p:sldId id="276" r:id="rId7"/>
    <p:sldId id="283" r:id="rId8"/>
    <p:sldId id="282" r:id="rId9"/>
  </p:sldIdLst>
  <p:sldSz cx="9906000" cy="6858000" type="A4"/>
  <p:notesSz cx="6797675" cy="99298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A42FAA3B-9EDF-4A26-B0AE-A8B0F7603800}">
          <p14:sldIdLst>
            <p14:sldId id="274"/>
            <p14:sldId id="275"/>
            <p14:sldId id="276"/>
            <p14:sldId id="283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95">
          <p15:clr>
            <a:srgbClr val="A4A3A4"/>
          </p15:clr>
        </p15:guide>
        <p15:guide id="2" pos="22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 Lerberge, Roxane" initials="VLR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3DFED"/>
    <a:srgbClr val="08C3E8"/>
    <a:srgbClr val="B6181F"/>
    <a:srgbClr val="B9B9BA"/>
    <a:srgbClr val="77787B"/>
    <a:srgbClr val="F2F0E3"/>
    <a:srgbClr val="5E5E5D"/>
    <a:srgbClr val="EAD79E"/>
    <a:srgbClr val="8F908F"/>
    <a:srgbClr val="CD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53" autoAdjust="0"/>
    <p:restoredTop sz="77627" autoAdjust="0"/>
  </p:normalViewPr>
  <p:slideViewPr>
    <p:cSldViewPr snapToGrid="0" snapToObjects="1">
      <p:cViewPr varScale="1">
        <p:scale>
          <a:sx n="77" d="100"/>
          <a:sy n="77" d="100"/>
        </p:scale>
        <p:origin x="1416" y="58"/>
      </p:cViewPr>
      <p:guideLst>
        <p:guide orient="horz" pos="1295"/>
        <p:guide pos="2236"/>
      </p:guideLst>
    </p:cSldViewPr>
  </p:slideViewPr>
  <p:outlineViewPr>
    <p:cViewPr>
      <p:scale>
        <a:sx n="33" d="100"/>
        <a:sy n="33" d="100"/>
      </p:scale>
      <p:origin x="0" y="-2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6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5311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890" y="4730985"/>
            <a:ext cx="4983903" cy="449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118" tIns="44268" rIns="90118" bIns="442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945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855663"/>
            <a:ext cx="5041900" cy="3490912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</p:spTree>
    <p:extLst>
      <p:ext uri="{BB962C8B-B14F-4D97-AF65-F5344CB8AC3E}">
        <p14:creationId xmlns:p14="http://schemas.microsoft.com/office/powerpoint/2010/main" val="38235905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6291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2467" y="2523864"/>
            <a:ext cx="6592743" cy="34039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2467"/>
            <a:ext cx="944505" cy="3039372"/>
          </a:xfrm>
          <a:prstGeom prst="rect">
            <a:avLst/>
          </a:prstGeom>
        </p:spPr>
      </p:pic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633456" y="981512"/>
            <a:ext cx="7730898" cy="13481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Title of the presentation 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1" hasCustomPrompt="1"/>
          </p:nvPr>
        </p:nvSpPr>
        <p:spPr>
          <a:xfrm>
            <a:off x="633456" y="2329695"/>
            <a:ext cx="7730898" cy="388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 of the presentation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633456" y="3439488"/>
            <a:ext cx="2177121" cy="31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633456" y="3832467"/>
            <a:ext cx="2177121" cy="3187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fld id="{6B9A4E70-836E-4AAA-8471-72892F8D1B01}" type="datetime1">
              <a:rPr lang="en-US" smtClean="0"/>
              <a:t>9/5/2019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24107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637563" y="1266738"/>
            <a:ext cx="8600931" cy="4859425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►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ts val="12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ts val="1200"/>
              </a:spcBef>
              <a:buClr>
                <a:schemeClr val="tx2"/>
              </a:buClr>
              <a:buFont typeface="Wingdings" panose="05000000000000000000" pitchFamily="2" charset="2"/>
              <a:buChar char="ü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91602" y="6432002"/>
            <a:ext cx="3511201" cy="245174"/>
          </a:xfrm>
          <a:prstGeom prst="rect">
            <a:avLst/>
          </a:prstGeom>
        </p:spPr>
        <p:txBody>
          <a:bodyPr/>
          <a:lstStyle>
            <a:lvl1pPr algn="ctr">
              <a:defRPr sz="1400" b="1">
                <a:solidFill>
                  <a:srgbClr val="77787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AFC Agriculture &amp; Finance Consultants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238494" y="6432002"/>
            <a:ext cx="475958" cy="332926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77787B"/>
                </a:solidFill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4AA47450-F8DE-4736-A530-7B215049C89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89" y="5780016"/>
            <a:ext cx="339291" cy="1091822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637563" y="161746"/>
            <a:ext cx="6090407" cy="799153"/>
          </a:xfrm>
          <a:prstGeom prst="rect">
            <a:avLst/>
          </a:prstGeom>
        </p:spPr>
        <p:txBody>
          <a:bodyPr/>
          <a:lstStyle>
            <a:lvl1pPr algn="l">
              <a:defRPr sz="3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Header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37563" y="1063217"/>
            <a:ext cx="920196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734714"/>
      </p:ext>
    </p:extLst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6165850"/>
            <a:ext cx="9906000" cy="69215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4229100" y="6216650"/>
            <a:ext cx="2867259" cy="61525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de-DE" sz="14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Tel: +49 (0) 228 92 39 40 00</a:t>
            </a:r>
          </a:p>
          <a:p>
            <a:pPr algn="l"/>
            <a:r>
              <a:rPr lang="fr-FR" sz="14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info@afci.de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950" y="6219476"/>
            <a:ext cx="590550" cy="590550"/>
          </a:xfrm>
          <a:prstGeom prst="rect">
            <a:avLst/>
          </a:prstGeom>
        </p:spPr>
      </p:pic>
      <p:sp>
        <p:nvSpPr>
          <p:cNvPr id="10" name="Fußzeilenplatzhalter 4"/>
          <p:cNvSpPr txBox="1">
            <a:spLocks/>
          </p:cNvSpPr>
          <p:nvPr userDrawn="1"/>
        </p:nvSpPr>
        <p:spPr>
          <a:xfrm>
            <a:off x="6911976" y="6428677"/>
            <a:ext cx="1412874" cy="307626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/>
            <a:r>
              <a:rPr lang="de-DE" sz="1400" b="0" i="0" u="none" strike="noStrike" kern="1200" baseline="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www.afci.de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ußzeilenplatzhalter 4"/>
          <p:cNvSpPr txBox="1">
            <a:spLocks/>
          </p:cNvSpPr>
          <p:nvPr userDrawn="1"/>
        </p:nvSpPr>
        <p:spPr>
          <a:xfrm>
            <a:off x="627321" y="6216650"/>
            <a:ext cx="3601780" cy="615252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bg1"/>
                </a:solidFill>
                <a:latin typeface="Myriad PRO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/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AFC Agriculture &amp; Finance Consultants</a:t>
            </a:r>
          </a:p>
          <a:p>
            <a:pPr algn="l"/>
            <a:r>
              <a:rPr lang="de-DE" b="0" dirty="0" err="1">
                <a:latin typeface="Arial" panose="020B0604020202020204" pitchFamily="34" charset="0"/>
                <a:cs typeface="Arial" panose="020B0604020202020204" pitchFamily="34" charset="0"/>
              </a:rPr>
              <a:t>Baunscheidtstr</a:t>
            </a:r>
            <a:r>
              <a:rPr lang="de-DE" b="0" dirty="0">
                <a:latin typeface="Arial" panose="020B0604020202020204" pitchFamily="34" charset="0"/>
                <a:cs typeface="Arial" panose="020B0604020202020204" pitchFamily="34" charset="0"/>
              </a:rPr>
              <a:t>. 17, 53113 Bonn, Germany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350" y="6136462"/>
            <a:ext cx="739656" cy="739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976790"/>
      </p:ext>
    </p:extLst>
  </p:cSld>
  <p:clrMapOvr>
    <a:masterClrMapping/>
  </p:clrMapOvr>
  <p:transition spd="med">
    <p:wipe dir="d"/>
  </p:transition>
  <p:extLst>
    <p:ext uri="{DCECCB84-F9BA-43D5-87BE-67443E8EF086}">
      <p15:sldGuideLst xmlns:p15="http://schemas.microsoft.com/office/powerpoint/2012/main">
        <p15:guide id="1" orient="horz" pos="663" userDrawn="1">
          <p15:clr>
            <a:srgbClr val="FBAE40"/>
          </p15:clr>
        </p15:guide>
        <p15:guide id="2" pos="3120" userDrawn="1">
          <p15:clr>
            <a:srgbClr val="FBAE40"/>
          </p15:clr>
        </p15:guide>
        <p15:guide id="3" orient="horz" pos="2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53"/>
          <p:cNvSpPr>
            <a:spLocks noChangeArrowheads="1"/>
          </p:cNvSpPr>
          <p:nvPr/>
        </p:nvSpPr>
        <p:spPr bwMode="auto">
          <a:xfrm>
            <a:off x="0" y="6299934"/>
            <a:ext cx="9906000" cy="45719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31" y="185547"/>
            <a:ext cx="1228322" cy="8546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3" r:id="rId3"/>
  </p:sldLayoutIdLst>
  <p:transition spd="med">
    <p:wipe dir="d"/>
  </p:transition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emf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rardialog-kaz.de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A2B93D3-66CA-4EB1-A3A7-355430F1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615" y="1371600"/>
            <a:ext cx="8932985" cy="4754563"/>
          </a:xfrm>
        </p:spPr>
        <p:txBody>
          <a:bodyPr/>
          <a:lstStyle/>
          <a:p>
            <a:pPr marL="457200" lvl="1" indent="0" algn="ctr">
              <a:buNone/>
            </a:pPr>
            <a:r>
              <a:rPr lang="de-DE" sz="2800" b="1" dirty="0">
                <a:solidFill>
                  <a:schemeClr val="bg2">
                    <a:lumMod val="75000"/>
                  </a:schemeClr>
                </a:solidFill>
              </a:rPr>
              <a:t/>
            </a:r>
            <a:br>
              <a:rPr lang="de-DE" sz="2800" b="1" dirty="0">
                <a:solidFill>
                  <a:schemeClr val="bg2">
                    <a:lumMod val="75000"/>
                  </a:schemeClr>
                </a:solidFill>
              </a:rPr>
            </a:br>
            <a:endParaRPr lang="de-DE" dirty="0" smtClean="0"/>
          </a:p>
          <a:p>
            <a:pPr marL="0" indent="0" algn="ctr">
              <a:buNone/>
            </a:pPr>
            <a:r>
              <a:rPr lang="ru-RU" b="1" dirty="0"/>
              <a:t>Аккредитация поддерживает реализацию целей устойчивого </a:t>
            </a:r>
            <a:r>
              <a:rPr lang="ru-RU" b="1" dirty="0" smtClean="0"/>
              <a:t>развития</a:t>
            </a:r>
            <a:r>
              <a:rPr lang="en-US" b="1" dirty="0" smtClean="0"/>
              <a:t>.</a:t>
            </a:r>
            <a:endParaRPr lang="de-DE" b="1" dirty="0" smtClean="0"/>
          </a:p>
          <a:p>
            <a:pPr marL="0" indent="0" algn="ctr">
              <a:buNone/>
            </a:pPr>
            <a:endParaRPr lang="de-DE" b="1" dirty="0" smtClean="0"/>
          </a:p>
          <a:p>
            <a:pPr marL="0" indent="0" algn="ctr">
              <a:buNone/>
            </a:pPr>
            <a:r>
              <a:rPr lang="ru-RU" b="1" dirty="0"/>
              <a:t>«Повышение квалификации и поддержка исследований в области органического сельского хозяйств»</a:t>
            </a:r>
            <a:endParaRPr lang="ru-RU" sz="2000" b="1" dirty="0"/>
          </a:p>
          <a:p>
            <a:pPr marL="457200" lvl="1" indent="0" algn="ctr">
              <a:buNone/>
            </a:pPr>
            <a:endParaRPr lang="ru-RU" sz="2000" b="1" dirty="0"/>
          </a:p>
          <a:p>
            <a:pPr marL="457200" lvl="1" indent="0" algn="ctr">
              <a:buNone/>
            </a:pPr>
            <a:r>
              <a:rPr lang="ru-RU" sz="1600" dirty="0" err="1"/>
              <a:t>Нур</a:t>
            </a:r>
            <a:r>
              <a:rPr lang="ru-RU" sz="1600" dirty="0"/>
              <a:t>-Султан</a:t>
            </a:r>
            <a:r>
              <a:rPr lang="de-DE" sz="1600" dirty="0"/>
              <a:t> </a:t>
            </a:r>
            <a:endParaRPr lang="ru-RU" sz="1600" dirty="0" smtClean="0"/>
          </a:p>
          <a:p>
            <a:pPr marL="457200" lvl="1" indent="0" algn="ctr">
              <a:buNone/>
            </a:pPr>
            <a:r>
              <a:rPr lang="en-US" sz="1600" dirty="0" smtClean="0"/>
              <a:t>9</a:t>
            </a:r>
            <a:r>
              <a:rPr lang="ru-RU" sz="1600" dirty="0"/>
              <a:t>-ого июня, </a:t>
            </a:r>
            <a:r>
              <a:rPr lang="ru-RU" sz="1600" dirty="0" smtClean="0"/>
              <a:t>202</a:t>
            </a:r>
            <a:r>
              <a:rPr lang="de-DE" sz="1600" dirty="0" smtClean="0"/>
              <a:t>1</a:t>
            </a:r>
            <a:r>
              <a:rPr lang="ru-RU" sz="1600" dirty="0" smtClean="0"/>
              <a:t>г</a:t>
            </a:r>
            <a:r>
              <a:rPr lang="ru-RU" sz="1600" dirty="0"/>
              <a:t>.</a:t>
            </a:r>
            <a:endParaRPr lang="de-DE" sz="1600" dirty="0"/>
          </a:p>
          <a:p>
            <a:pPr marL="457200" lvl="1" indent="0" algn="just">
              <a:buNone/>
            </a:pPr>
            <a:endParaRPr lang="de-DE" b="1" dirty="0"/>
          </a:p>
          <a:p>
            <a:pPr marL="800100" lvl="1" indent="-342900" algn="just">
              <a:buAutoNum type="arabicPeriod"/>
            </a:pPr>
            <a:endParaRPr lang="de-DE" b="1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1446196-BA12-4E81-B8CF-008C8933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AFC Agriculture &amp; Finance Consultants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D94E813-80D7-48EA-A42B-7E20F478B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47450-F8DE-4736-A530-7B215049C899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755C45FA-CEC1-444A-B6BF-3EB3B2EAF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1690" y="274197"/>
            <a:ext cx="7388834" cy="799153"/>
          </a:xfrm>
        </p:spPr>
        <p:txBody>
          <a:bodyPr/>
          <a:lstStyle/>
          <a:p>
            <a:pPr algn="ctr"/>
            <a:r>
              <a:rPr lang="ru-RU" sz="2400" b="1" dirty="0" err="1"/>
              <a:t>Германо</a:t>
            </a:r>
            <a:r>
              <a:rPr lang="de-DE" sz="2400" b="1" dirty="0"/>
              <a:t>-</a:t>
            </a:r>
            <a:r>
              <a:rPr lang="ru-RU" sz="2400" b="1" dirty="0"/>
              <a:t>Казахстанский </a:t>
            </a:r>
            <a:r>
              <a:rPr lang="de-DE" sz="2400" b="1" dirty="0"/>
              <a:t/>
            </a:r>
            <a:br>
              <a:rPr lang="de-DE" sz="2400" b="1" dirty="0"/>
            </a:br>
            <a:r>
              <a:rPr lang="de-DE" sz="2400" b="1" dirty="0"/>
              <a:t> A</a:t>
            </a:r>
            <a:r>
              <a:rPr lang="ru-RU" sz="2400" b="1" dirty="0" err="1"/>
              <a:t>грарно</a:t>
            </a:r>
            <a:r>
              <a:rPr lang="ru-RU" sz="2400" b="1" dirty="0"/>
              <a:t>-Политический Диалог</a:t>
            </a:r>
            <a:r>
              <a:rPr lang="de-DE" sz="2600" b="1" dirty="0"/>
              <a:t/>
            </a:r>
            <a:br>
              <a:rPr lang="de-DE" sz="2600" b="1" dirty="0"/>
            </a:br>
            <a:endParaRPr lang="de-DE" sz="26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45BF87A-39D1-4D23-9C59-C9EA281273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453" y="139197"/>
            <a:ext cx="1478547" cy="1093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rafik 9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3E5AE7CE-A53C-4E10-A8A6-2C33A5F01B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82" y="6216163"/>
            <a:ext cx="1071272" cy="64183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1" name="Рисунок 33">
            <a:extLst>
              <a:ext uri="{FF2B5EF4-FFF2-40B4-BE49-F238E27FC236}">
                <a16:creationId xmlns:a16="http://schemas.microsoft.com/office/drawing/2014/main" id="{D4E640F0-8F75-4A61-894F-42B9E03CCC04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78" y="6073775"/>
            <a:ext cx="1049020" cy="7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Ein Bild, das Screenshot, Vogel, Baum enthält.&#10;&#10;Automatisch generierte Beschreibung">
            <a:extLst>
              <a:ext uri="{FF2B5EF4-FFF2-40B4-BE49-F238E27FC236}">
                <a16:creationId xmlns:a16="http://schemas.microsoft.com/office/drawing/2014/main" id="{5E51352F-12CE-4F90-8F20-972313A31E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5" y="56542"/>
            <a:ext cx="1257921" cy="89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721712"/>
      </p:ext>
    </p:extLst>
  </p:cSld>
  <p:clrMapOvr>
    <a:masterClrMapping/>
  </p:clrMapOvr>
  <p:transition spd="med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AFC Agriculture &amp; Finance Consultants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47450-F8DE-4736-A530-7B215049C899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131" y="1007349"/>
            <a:ext cx="7912740" cy="48511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71" y="100888"/>
            <a:ext cx="1481456" cy="10912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0086" y="1"/>
            <a:ext cx="1755913" cy="173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817536"/>
      </p:ext>
    </p:extLst>
  </p:cSld>
  <p:clrMapOvr>
    <a:masterClrMapping/>
  </p:clrMapOvr>
  <p:transition spd="med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AFC Agriculture &amp; Finance Consultants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47450-F8DE-4736-A530-7B215049C899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8070" y="203673"/>
            <a:ext cx="6502863" cy="52514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ЗАПЛАНИРОВАННЫЕ МЕРОПРИЯТИЯ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774" y="1638797"/>
            <a:ext cx="1353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6736" y="1495339"/>
            <a:ext cx="8600931" cy="2232528"/>
          </a:xfrm>
        </p:spPr>
        <p:txBody>
          <a:bodyPr/>
          <a:lstStyle/>
          <a:p>
            <a:r>
              <a:rPr lang="ru-RU" dirty="0"/>
              <a:t>Обучение местных специалистов в области органического земледелия и сертификации. </a:t>
            </a:r>
            <a:endParaRPr lang="en-US" dirty="0" smtClean="0"/>
          </a:p>
          <a:p>
            <a:r>
              <a:rPr lang="ru-RU" dirty="0"/>
              <a:t>Содействие местным организациям с международными экспертами в области органического сельского </a:t>
            </a:r>
            <a:r>
              <a:rPr lang="ru-RU" dirty="0" smtClean="0"/>
              <a:t>хозяйства</a:t>
            </a:r>
            <a:endParaRPr lang="en-US" dirty="0" smtClean="0"/>
          </a:p>
          <a:p>
            <a:r>
              <a:rPr lang="ru-RU" dirty="0"/>
              <a:t>Организация совместного обучения с европейскими университетами.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477" y="22539"/>
            <a:ext cx="1689051" cy="124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1" y="34017"/>
            <a:ext cx="1411036" cy="1389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2305" y="3432948"/>
            <a:ext cx="5162404" cy="28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828809"/>
      </p:ext>
    </p:extLst>
  </p:cSld>
  <p:clrMapOvr>
    <a:masterClrMapping/>
  </p:clrMapOvr>
  <p:transition spd="med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AFC Agriculture &amp; Finance Consultants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47450-F8DE-4736-A530-7B215049C899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48070" y="203673"/>
            <a:ext cx="6502863" cy="525140"/>
          </a:xfrm>
        </p:spPr>
        <p:txBody>
          <a:bodyPr/>
          <a:lstStyle/>
          <a:p>
            <a:r>
              <a:rPr lang="ru-RU" sz="2400" b="1" dirty="0">
                <a:solidFill>
                  <a:schemeClr val="tx1"/>
                </a:solidFill>
              </a:rPr>
              <a:t>ЗАПЛАНИРОВАННЫЕ МЕРОПРИЯТИЯ</a:t>
            </a:r>
            <a:endParaRPr lang="de-DE" sz="2400" b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774" y="1638797"/>
            <a:ext cx="135378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46736" y="1495338"/>
            <a:ext cx="8600931" cy="4465057"/>
          </a:xfrm>
        </p:spPr>
        <p:txBody>
          <a:bodyPr/>
          <a:lstStyle/>
          <a:p>
            <a:r>
              <a:rPr lang="ru-RU" dirty="0" smtClean="0"/>
              <a:t>Организация </a:t>
            </a:r>
            <a:r>
              <a:rPr lang="ru-RU" dirty="0"/>
              <a:t>информационных поездок в Германию </a:t>
            </a:r>
            <a:endParaRPr lang="en-US" dirty="0" smtClean="0"/>
          </a:p>
          <a:p>
            <a:r>
              <a:rPr lang="ru-RU" dirty="0"/>
              <a:t>Поддержка местных органов по сертификации в получении европейской аккредитации. </a:t>
            </a:r>
            <a:endParaRPr lang="en-US" dirty="0" smtClean="0"/>
          </a:p>
          <a:p>
            <a:r>
              <a:rPr lang="ru-RU" dirty="0"/>
              <a:t>Содействие совместным исследованиям с европейскими научно исследовательскими институтами</a:t>
            </a:r>
            <a:r>
              <a:rPr lang="ru-RU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9477" y="22539"/>
            <a:ext cx="1689051" cy="1244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631" y="34017"/>
            <a:ext cx="1411036" cy="13895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9" y="3458816"/>
            <a:ext cx="5008908" cy="285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61909"/>
      </p:ext>
    </p:extLst>
  </p:cSld>
  <p:clrMapOvr>
    <a:masterClrMapping/>
  </p:clrMapOvr>
  <p:transition spd="med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AFC Agriculture &amp; Finance Consultants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47450-F8DE-4736-A530-7B215049C899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67448" y="2631821"/>
            <a:ext cx="4469694" cy="799153"/>
          </a:xfrm>
        </p:spPr>
        <p:txBody>
          <a:bodyPr/>
          <a:lstStyle/>
          <a:p>
            <a:r>
              <a:rPr lang="ru-RU" dirty="0" smtClean="0"/>
              <a:t>Спасибо за внимание! </a:t>
            </a:r>
            <a:endParaRPr lang="de-DE" dirty="0"/>
          </a:p>
        </p:txBody>
      </p:sp>
      <p:pic>
        <p:nvPicPr>
          <p:cNvPr id="6" name="Grafik 7">
            <a:extLst>
              <a:ext uri="{FF2B5EF4-FFF2-40B4-BE49-F238E27FC236}">
                <a16:creationId xmlns:a16="http://schemas.microsoft.com/office/drawing/2014/main" id="{E45BF87A-39D1-4D23-9C59-C9EA281273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728" y="0"/>
            <a:ext cx="1663272" cy="12290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6"/>
          <p:cNvSpPr/>
          <p:nvPr/>
        </p:nvSpPr>
        <p:spPr>
          <a:xfrm>
            <a:off x="715102" y="4144252"/>
            <a:ext cx="4953000" cy="166199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b="1" dirty="0" smtClean="0"/>
              <a:t>Контакты: </a:t>
            </a:r>
            <a:endParaRPr lang="en-GB" sz="1200" b="1" dirty="0" smtClean="0"/>
          </a:p>
          <a:p>
            <a:endParaRPr lang="ru-RU" sz="1200" b="1" dirty="0"/>
          </a:p>
          <a:p>
            <a:r>
              <a:rPr lang="de-DE" sz="1200" dirty="0"/>
              <a:t>info.apdkaz@afci.de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de-DE" sz="1200" dirty="0" smtClean="0"/>
              <a:t>+</a:t>
            </a:r>
            <a:r>
              <a:rPr lang="de-DE" sz="1200" dirty="0"/>
              <a:t>77473663091 </a:t>
            </a:r>
            <a:endParaRPr lang="ru-RU" sz="1200" dirty="0" smtClean="0"/>
          </a:p>
          <a:p>
            <a:endParaRPr lang="ru-RU" sz="1200" dirty="0" smtClean="0"/>
          </a:p>
          <a:p>
            <a:r>
              <a:rPr lang="en-GB" sz="1200" dirty="0" smtClean="0">
                <a:hlinkClick r:id="rId3"/>
              </a:rPr>
              <a:t>www.</a:t>
            </a:r>
            <a:r>
              <a:rPr lang="de-DE" sz="1200" dirty="0" smtClean="0">
                <a:hlinkClick r:id="rId3"/>
              </a:rPr>
              <a:t>agrardialog-kaz.de</a:t>
            </a:r>
            <a:r>
              <a:rPr lang="de-DE" sz="1200" dirty="0" smtClean="0"/>
              <a:t> </a:t>
            </a:r>
            <a:endParaRPr lang="ru-RU" sz="1200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1256120"/>
      </p:ext>
    </p:extLst>
  </p:cSld>
  <p:clrMapOvr>
    <a:masterClrMapping/>
  </p:clrMapOvr>
  <p:transition spd="med">
    <p:wipe dir="d"/>
  </p:transition>
</p:sld>
</file>

<file path=ppt/theme/theme1.xml><?xml version="1.0" encoding="utf-8"?>
<a:theme xmlns:a="http://schemas.openxmlformats.org/drawingml/2006/main" name="PPT template 2019">
  <a:themeElements>
    <a:clrScheme name="AFC colors">
      <a:dk1>
        <a:srgbClr val="1D1E1C"/>
      </a:dk1>
      <a:lt1>
        <a:srgbClr val="FFFFFF"/>
      </a:lt1>
      <a:dk2>
        <a:srgbClr val="CF1316"/>
      </a:dk2>
      <a:lt2>
        <a:srgbClr val="7E7D83"/>
      </a:lt2>
      <a:accent1>
        <a:srgbClr val="1D1E1C"/>
      </a:accent1>
      <a:accent2>
        <a:srgbClr val="7E7D83"/>
      </a:accent2>
      <a:accent3>
        <a:srgbClr val="CF1316"/>
      </a:accent3>
      <a:accent4>
        <a:srgbClr val="FDC300"/>
      </a:accent4>
      <a:accent5>
        <a:srgbClr val="FFFFFF"/>
      </a:accent5>
      <a:accent6>
        <a:srgbClr val="E6E7E8"/>
      </a:accent6>
      <a:hlink>
        <a:srgbClr val="CF1316"/>
      </a:hlink>
      <a:folHlink>
        <a:srgbClr val="FDC300"/>
      </a:folHlink>
    </a:clrScheme>
    <a:fontScheme name="AFC">
      <a:majorFont>
        <a:latin typeface="Trebuchet MS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FC PowerPoint Template 2020" id="{2901B804-A6FA-4923-B6C3-67C16760B714}" vid="{3459488B-5B8E-4B14-B748-B754D3E70461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81328788-8670-4858-8cf0-796d2f8a2d5e">TemplatesPR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65DD8C92667E4185E7CBD9C93EA830" ma:contentTypeVersion="2" ma:contentTypeDescription="Create a new document." ma:contentTypeScope="" ma:versionID="f2f4de9951893444b564f942d7381823">
  <xsd:schema xmlns:xsd="http://www.w3.org/2001/XMLSchema" xmlns:xs="http://www.w3.org/2001/XMLSchema" xmlns:p="http://schemas.microsoft.com/office/2006/metadata/properties" xmlns:ns2="81328788-8670-4858-8cf0-796d2f8a2d5e" xmlns:ns3="b80c9610-8129-4d02-a625-60a6a7769b4b" targetNamespace="http://schemas.microsoft.com/office/2006/metadata/properties" ma:root="true" ma:fieldsID="9c9fb96455ece29dd13f703728e0699c" ns2:_="" ns3:_="">
    <xsd:import namespace="81328788-8670-4858-8cf0-796d2f8a2d5e"/>
    <xsd:import namespace="b80c9610-8129-4d02-a625-60a6a7769b4b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328788-8670-4858-8cf0-796d2f8a2d5e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default="Guidlines" ma:format="Dropdown" ma:internalName="Category">
      <xsd:simpleType>
        <xsd:restriction base="dms:Choice">
          <xsd:enumeration value="Guidlines"/>
          <xsd:enumeration value="Brochures"/>
          <xsd:enumeration value="Presentation"/>
          <xsd:enumeration value="PR material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0c9610-8129-4d02-a625-60a6a7769b4b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3D1F020-0672-4AF4-AC39-7AB4113584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E24FCF-972A-4AF5-8B40-87716BDFEE9B}">
  <ds:schemaRefs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81328788-8670-4858-8cf0-796d2f8a2d5e"/>
    <ds:schemaRef ds:uri="http://schemas.microsoft.com/office/infopath/2007/PartnerControls"/>
    <ds:schemaRef ds:uri="http://schemas.openxmlformats.org/package/2006/metadata/core-properties"/>
    <ds:schemaRef ds:uri="b80c9610-8129-4d02-a625-60a6a7769b4b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ED47FB0-02F5-4A15-90E1-2010E997D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1328788-8670-4858-8cf0-796d2f8a2d5e"/>
    <ds:schemaRef ds:uri="b80c9610-8129-4d02-a625-60a6a7769b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AFC PowerPoint Template 2020</Template>
  <TotalTime>186</TotalTime>
  <Pages>5</Pages>
  <Words>100</Words>
  <Application>Microsoft Office PowerPoint</Application>
  <PresentationFormat>A4 Paper (210x297 mm)</PresentationFormat>
  <Paragraphs>34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Wingdings</vt:lpstr>
      <vt:lpstr>PPT template 2019</vt:lpstr>
      <vt:lpstr>Германо-Казахстанский   Aграрно-Политический Диалог </vt:lpstr>
      <vt:lpstr>PowerPoint Presentation</vt:lpstr>
      <vt:lpstr>ЗАПЛАНИРОВАННЫЕ МЕРОПРИЯТИЯ</vt:lpstr>
      <vt:lpstr>ЗАПЛАНИРОВАННЫЕ МЕРОПРИЯТИЯ</vt:lpstr>
      <vt:lpstr>Спасибо за внимание! </vt:lpstr>
    </vt:vector>
  </TitlesOfParts>
  <Company>GCG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Chart Standard</dc:subject>
  <dc:creator>Alexander Barnewitz</dc:creator>
  <cp:lastModifiedBy>Asus</cp:lastModifiedBy>
  <cp:revision>108</cp:revision>
  <cp:lastPrinted>2020-07-28T04:20:35Z</cp:lastPrinted>
  <dcterms:created xsi:type="dcterms:W3CDTF">2020-04-13T05:07:39Z</dcterms:created>
  <dcterms:modified xsi:type="dcterms:W3CDTF">2021-06-08T06:46:19Z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0x0101007D65DD8C92667E4185E7CBD9C93EA830</vt:lpwstr>
  </property>
</Properties>
</file>